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434" r:id="rId5"/>
    <p:sldId id="260" r:id="rId6"/>
    <p:sldId id="263" r:id="rId7"/>
    <p:sldId id="500" r:id="rId8"/>
    <p:sldId id="511" r:id="rId9"/>
    <p:sldId id="444" r:id="rId10"/>
    <p:sldId id="520" r:id="rId11"/>
    <p:sldId id="514" r:id="rId12"/>
    <p:sldId id="515" r:id="rId13"/>
    <p:sldId id="517" r:id="rId14"/>
    <p:sldId id="519" r:id="rId15"/>
    <p:sldId id="521" r:id="rId16"/>
    <p:sldId id="522" r:id="rId17"/>
    <p:sldId id="441" r:id="rId18"/>
    <p:sldId id="293" r:id="rId19"/>
    <p:sldId id="286" r:id="rId20"/>
  </p:sldIdLst>
  <p:sldSz cx="10058400" cy="64008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42">
          <p15:clr>
            <a:srgbClr val="A4A3A4"/>
          </p15:clr>
        </p15:guide>
        <p15:guide id="2" pos="289">
          <p15:clr>
            <a:srgbClr val="A4A3A4"/>
          </p15:clr>
        </p15:guide>
        <p15:guide id="3" orient="horz" pos="1045">
          <p15:clr>
            <a:srgbClr val="A4A3A4"/>
          </p15:clr>
        </p15:guide>
        <p15:guide id="4" orient="horz" pos="516">
          <p15:clr>
            <a:srgbClr val="A4A3A4"/>
          </p15:clr>
        </p15:guide>
        <p15:guide id="5" orient="horz" pos="215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uck Robinson" initials="" lastIdx="6" clrIdx="0"/>
  <p:cmAuthor id="1" name="Leah Ray" initials="LR" lastIdx="36" clrIdx="1"/>
  <p:cmAuthor id="2" name="Nancy Curby" initials="NC" lastIdx="22" clrIdx="2">
    <p:extLst/>
  </p:cmAuthor>
  <p:cmAuthor id="3" name="Brittany Cordes" initials="BC" lastIdx="39" clrIdx="3"/>
  <p:cmAuthor id="4" name="Kathryn Lyons" initials="KL" lastIdx="17" clrIdx="4">
    <p:extLst/>
  </p:cmAuthor>
  <p:cmAuthor id="5" name="Paula" initials="PC" lastIdx="82" clrIdx="5"/>
  <p:cmAuthor id="6" name="Emily Basten" initials="EB" lastIdx="44" clrIdx="6"/>
  <p:cmAuthor id="7" name="Elizabeth Rowan Chandler" initials="ERC" lastIdx="151" clrIdx="7"/>
  <p:cmAuthor id="8" name="Gabrielle Antoniadis" initials="GA" lastIdx="32" clrIdx="8"/>
  <p:cmAuthor id="9" name="Laura DesGranges" initials="LD" lastIdx="14" clrIdx="9"/>
  <p:cmAuthor id="10" name="Angela De Paul" initials="ADP" lastIdx="13" clrIdx="10">
    <p:extLst/>
  </p:cmAuthor>
  <p:cmAuthor id="11" name="Michael Huffman" initials="MH" lastIdx="4" clrIdx="11">
    <p:extLst/>
  </p:cmAuthor>
  <p:cmAuthor id="12" name="Brittany Morgan" initials="BM" lastIdx="6" clrIdx="12">
    <p:extLst/>
  </p:cmAuthor>
  <p:cmAuthor id="13" name="David Watsula" initials="DW" lastIdx="3" clrIdx="13">
    <p:extLst/>
  </p:cmAuthor>
  <p:cmAuthor id="14" name="Allie Mabbott" initials="AM" lastIdx="7" clrIdx="1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D764"/>
    <a:srgbClr val="BFD730"/>
    <a:srgbClr val="C9E498"/>
    <a:srgbClr val="B90707"/>
    <a:srgbClr val="009EDE"/>
    <a:srgbClr val="0066FF"/>
    <a:srgbClr val="A20606"/>
    <a:srgbClr val="336600"/>
    <a:srgbClr val="C02F86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02" autoAdjust="0"/>
    <p:restoredTop sz="81645" autoAdjust="0"/>
  </p:normalViewPr>
  <p:slideViewPr>
    <p:cSldViewPr snapToGrid="0" snapToObjects="1">
      <p:cViewPr>
        <p:scale>
          <a:sx n="66" d="100"/>
          <a:sy n="66" d="100"/>
        </p:scale>
        <p:origin x="-3096" y="-738"/>
      </p:cViewPr>
      <p:guideLst>
        <p:guide orient="horz" pos="1342"/>
        <p:guide orient="horz" pos="1045"/>
        <p:guide orient="horz" pos="516"/>
        <p:guide orient="horz" pos="2154"/>
        <p:guide pos="289"/>
      </p:guideLst>
    </p:cSldViewPr>
  </p:slideViewPr>
  <p:notesTextViewPr>
    <p:cViewPr>
      <p:scale>
        <a:sx n="110" d="100"/>
        <a:sy n="11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C1BA26E-6DC9-3A45-B540-981D743A8378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698500"/>
            <a:ext cx="548640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374BC30-B37C-5E46-A1EC-82742B198F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42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4BC30-B37C-5E46-A1EC-82742B198F4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13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4BC30-B37C-5E46-A1EC-82742B198F4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16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4BC30-B37C-5E46-A1EC-82742B198F4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22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4BC30-B37C-5E46-A1EC-82742B198F4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22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4BC30-B37C-5E46-A1EC-82742B198F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16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4BC30-B37C-5E46-A1EC-82742B198F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28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4BC30-B37C-5E46-A1EC-82742B198F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93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4BC30-B37C-5E46-A1EC-82742B198F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16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4BC30-B37C-5E46-A1EC-82742B198F4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28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4BC30-B37C-5E46-A1EC-82742B198F4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28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4BC30-B37C-5E46-A1EC-82742B198F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28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4BC30-B37C-5E46-A1EC-82742B198F4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28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988397"/>
            <a:ext cx="8549640" cy="13720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3627120"/>
            <a:ext cx="7040880" cy="16357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BFB63-3A6C-1041-AACF-ED77AB489A42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8520" y="5932594"/>
            <a:ext cx="2346960" cy="340783"/>
          </a:xfrm>
          <a:prstGeom prst="rect">
            <a:avLst/>
          </a:prstGeom>
        </p:spPr>
        <p:txBody>
          <a:bodyPr/>
          <a:lstStyle/>
          <a:p>
            <a:fld id="{6D116E96-19A1-1849-A316-1DFDA5FA5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81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4480560"/>
            <a:ext cx="6035040" cy="5289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571923"/>
            <a:ext cx="6035040" cy="3840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009515"/>
            <a:ext cx="6035040" cy="7512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BFB63-3A6C-1041-AACF-ED77AB489A42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08520" y="5932594"/>
            <a:ext cx="2346960" cy="340783"/>
          </a:xfrm>
          <a:prstGeom prst="rect">
            <a:avLst/>
          </a:prstGeom>
        </p:spPr>
        <p:txBody>
          <a:bodyPr/>
          <a:lstStyle/>
          <a:p>
            <a:fld id="{6D116E96-19A1-1849-A316-1DFDA5FA5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00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BFB63-3A6C-1041-AACF-ED77AB489A42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8520" y="5932594"/>
            <a:ext cx="2346960" cy="340783"/>
          </a:xfrm>
          <a:prstGeom prst="rect">
            <a:avLst/>
          </a:prstGeom>
        </p:spPr>
        <p:txBody>
          <a:bodyPr/>
          <a:lstStyle/>
          <a:p>
            <a:fld id="{6D116E96-19A1-1849-A316-1DFDA5FA5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98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256329"/>
            <a:ext cx="2263140" cy="54614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56329"/>
            <a:ext cx="6621780" cy="54614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BFB63-3A6C-1041-AACF-ED77AB489A42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8520" y="5932594"/>
            <a:ext cx="2346960" cy="340783"/>
          </a:xfrm>
          <a:prstGeom prst="rect">
            <a:avLst/>
          </a:prstGeom>
        </p:spPr>
        <p:txBody>
          <a:bodyPr/>
          <a:lstStyle/>
          <a:p>
            <a:fld id="{6D116E96-19A1-1849-A316-1DFDA5FA5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10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 userDrawn="1"/>
        </p:nvSpPr>
        <p:spPr>
          <a:xfrm>
            <a:off x="464457" y="458788"/>
            <a:ext cx="9144000" cy="5486400"/>
          </a:xfrm>
          <a:prstGeom prst="round2DiagRect">
            <a:avLst>
              <a:gd name="adj1" fmla="val 4580"/>
              <a:gd name="adj2" fmla="val 0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628" y="723775"/>
            <a:ext cx="8978851" cy="813368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2200" b="1" spc="-70">
                <a:solidFill>
                  <a:srgbClr val="F794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628" y="1589452"/>
            <a:ext cx="8978852" cy="4224232"/>
          </a:xfrm>
        </p:spPr>
        <p:txBody>
          <a:bodyPr>
            <a:normAutofit/>
          </a:bodyPr>
          <a:lstStyle>
            <a:lvl1pPr>
              <a:buClr>
                <a:srgbClr val="F7941D"/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rgbClr val="F7941D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rgbClr val="F7941D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rgbClr val="F7941D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rgbClr val="F7941D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BFB63-3A6C-1041-AACF-ED77AB489A42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30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 userDrawn="1"/>
        </p:nvSpPr>
        <p:spPr>
          <a:xfrm>
            <a:off x="464457" y="458788"/>
            <a:ext cx="9144000" cy="5486400"/>
          </a:xfrm>
          <a:prstGeom prst="round2DiagRect">
            <a:avLst>
              <a:gd name="adj1" fmla="val 4580"/>
              <a:gd name="adj2" fmla="val 0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628" y="723775"/>
            <a:ext cx="8978851" cy="813368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2200" b="1" spc="-70">
                <a:solidFill>
                  <a:srgbClr val="F794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628" y="1589452"/>
            <a:ext cx="8978852" cy="4224232"/>
          </a:xfrm>
        </p:spPr>
        <p:txBody>
          <a:bodyPr>
            <a:normAutofit/>
          </a:bodyPr>
          <a:lstStyle>
            <a:lvl1pPr>
              <a:buClr>
                <a:srgbClr val="F7941D"/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rgbClr val="F7941D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rgbClr val="F7941D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rgbClr val="F7941D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rgbClr val="F7941D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BFB63-3A6C-1041-AACF-ED77AB489A42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6750" y="4048633"/>
            <a:ext cx="421697" cy="18870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8148" y="4048633"/>
            <a:ext cx="421697" cy="18870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07891" y="4328279"/>
            <a:ext cx="359206" cy="16074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5495" y="4685869"/>
            <a:ext cx="279298" cy="12498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41148" y="4685869"/>
            <a:ext cx="279298" cy="124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08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113107"/>
            <a:ext cx="8549640" cy="12712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2712932"/>
            <a:ext cx="8549640" cy="1400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BFB63-3A6C-1041-AACF-ED77AB489A42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8520" y="5932594"/>
            <a:ext cx="2346960" cy="340783"/>
          </a:xfrm>
          <a:prstGeom prst="rect">
            <a:avLst/>
          </a:prstGeom>
        </p:spPr>
        <p:txBody>
          <a:bodyPr/>
          <a:lstStyle/>
          <a:p>
            <a:fld id="{6D116E96-19A1-1849-A316-1DFDA5FA5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8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493521"/>
            <a:ext cx="4442460" cy="42242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493521"/>
            <a:ext cx="4442460" cy="42242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BFB63-3A6C-1041-AACF-ED77AB489A42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08520" y="5932594"/>
            <a:ext cx="2346960" cy="340783"/>
          </a:xfrm>
          <a:prstGeom prst="rect">
            <a:avLst/>
          </a:prstGeom>
        </p:spPr>
        <p:txBody>
          <a:bodyPr/>
          <a:lstStyle/>
          <a:p>
            <a:fld id="{6D116E96-19A1-1849-A316-1DFDA5FA5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72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432772"/>
            <a:ext cx="4444207" cy="5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029883"/>
            <a:ext cx="4444207" cy="3687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432772"/>
            <a:ext cx="4445953" cy="5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029883"/>
            <a:ext cx="4445953" cy="3687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BFB63-3A6C-1041-AACF-ED77AB489A42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208520" y="5932594"/>
            <a:ext cx="2346960" cy="340783"/>
          </a:xfrm>
          <a:prstGeom prst="rect">
            <a:avLst/>
          </a:prstGeom>
        </p:spPr>
        <p:txBody>
          <a:bodyPr/>
          <a:lstStyle/>
          <a:p>
            <a:fld id="{6D116E96-19A1-1849-A316-1DFDA5FA5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BFB63-3A6C-1041-AACF-ED77AB489A42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08520" y="5932594"/>
            <a:ext cx="2346960" cy="340783"/>
          </a:xfrm>
          <a:prstGeom prst="rect">
            <a:avLst/>
          </a:prstGeom>
        </p:spPr>
        <p:txBody>
          <a:bodyPr/>
          <a:lstStyle/>
          <a:p>
            <a:fld id="{6D116E96-19A1-1849-A316-1DFDA5FA5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27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BFB63-3A6C-1041-AACF-ED77AB489A42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08520" y="5932594"/>
            <a:ext cx="2346960" cy="340783"/>
          </a:xfrm>
          <a:prstGeom prst="rect">
            <a:avLst/>
          </a:prstGeom>
        </p:spPr>
        <p:txBody>
          <a:bodyPr/>
          <a:lstStyle/>
          <a:p>
            <a:fld id="{6D116E96-19A1-1849-A316-1DFDA5FA5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07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254847"/>
            <a:ext cx="3309144" cy="10845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254847"/>
            <a:ext cx="5622925" cy="54629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339427"/>
            <a:ext cx="3309144" cy="43783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BFB63-3A6C-1041-AACF-ED77AB489A42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08520" y="5932594"/>
            <a:ext cx="2346960" cy="340783"/>
          </a:xfrm>
          <a:prstGeom prst="rect">
            <a:avLst/>
          </a:prstGeom>
        </p:spPr>
        <p:txBody>
          <a:bodyPr/>
          <a:lstStyle/>
          <a:p>
            <a:fld id="{6D116E96-19A1-1849-A316-1DFDA5FA5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19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73" y="722375"/>
            <a:ext cx="8979406" cy="808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2" y="1591056"/>
            <a:ext cx="8979408" cy="4224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5932594"/>
            <a:ext cx="234696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BDBBFB63-3A6C-1041-AACF-ED77AB489A42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5932594"/>
            <a:ext cx="318516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086272" y="6040960"/>
            <a:ext cx="556714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kumimoji="0" lang="en-US" sz="700" b="0" i="0" u="none" strike="noStrike" kern="0" cap="none" spc="10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FEEDING AMERICA + HUNGER IN AMERICA 2014 </a:t>
            </a:r>
            <a:r>
              <a:rPr kumimoji="0" lang="en-US" sz="700" b="1" i="0" u="none" strike="noStrike" kern="0" cap="none" spc="10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/ </a:t>
            </a:r>
            <a:fld id="{CF1A8821-C998-834A-B51E-54D54792926D}" type="slidenum">
              <a:rPr lang="en-US" sz="700" b="1" kern="0" spc="1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pPr lvl="0" algn="r">
                <a:defRPr/>
              </a:pPr>
              <a:t>‹#›</a:t>
            </a:fld>
            <a:r>
              <a:rPr lang="en-US" sz="700" b="1" kern="0" spc="1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700" b="1" kern="0" spc="1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/</a:t>
            </a:r>
            <a:endParaRPr kumimoji="0" lang="en-US" sz="700" b="1" i="0" u="none" strike="noStrike" kern="0" cap="none" spc="10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722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200" b="1" kern="1200" spc="-70">
          <a:solidFill>
            <a:srgbClr val="F7941D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emf"/><Relationship Id="rId5" Type="http://schemas.openxmlformats.org/officeDocument/2006/relationships/hyperlink" Target="mailto:jstermer@vtfoodbank.org" TargetMode="Externa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emf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ANhOJlVjL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lein_142618-0965_CR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64458" y="458788"/>
            <a:ext cx="9136742" cy="5486400"/>
          </a:xfrm>
          <a:prstGeom prst="round2DiagRect">
            <a:avLst>
              <a:gd name="adj1" fmla="val 4895"/>
              <a:gd name="adj2" fmla="val 0"/>
            </a:avLst>
          </a:prstGeom>
        </p:spPr>
      </p:pic>
      <p:sp>
        <p:nvSpPr>
          <p:cNvPr id="8" name="Round Diagonal Corner Rectangle 7"/>
          <p:cNvSpPr/>
          <p:nvPr/>
        </p:nvSpPr>
        <p:spPr>
          <a:xfrm>
            <a:off x="6322780" y="4830538"/>
            <a:ext cx="2956973" cy="982435"/>
          </a:xfrm>
          <a:prstGeom prst="round2DiagRect">
            <a:avLst>
              <a:gd name="adj1" fmla="val 8401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568010" y="3817052"/>
            <a:ext cx="2616626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68010" y="4354041"/>
            <a:ext cx="2616626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322780" y="1185426"/>
            <a:ext cx="3057500" cy="2500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en-US" sz="3800" b="1" spc="-80" dirty="0" smtClean="0">
                <a:solidFill>
                  <a:srgbClr val="BFD730"/>
                </a:solidFill>
                <a:latin typeface="Arial"/>
                <a:cs typeface="Arial"/>
              </a:rPr>
              <a:t>TOGETHER</a:t>
            </a:r>
          </a:p>
          <a:p>
            <a:pPr lvl="0" algn="ctr">
              <a:lnSpc>
                <a:spcPct val="80000"/>
              </a:lnSpc>
            </a:pPr>
            <a:r>
              <a:rPr lang="en-US" sz="5300" b="1" spc="-80" dirty="0" smtClean="0">
                <a:solidFill>
                  <a:srgbClr val="BFD730"/>
                </a:solidFill>
                <a:latin typeface="Arial"/>
                <a:cs typeface="Arial"/>
              </a:rPr>
              <a:t>WE CAN</a:t>
            </a:r>
          </a:p>
          <a:p>
            <a:pPr lvl="0" algn="ctr">
              <a:lnSpc>
                <a:spcPct val="75000"/>
              </a:lnSpc>
            </a:pPr>
            <a:r>
              <a:rPr lang="en-US" sz="6200" b="1" spc="-80" dirty="0" smtClean="0">
                <a:solidFill>
                  <a:srgbClr val="BFD730"/>
                </a:solidFill>
                <a:latin typeface="Arial"/>
                <a:cs typeface="Arial"/>
              </a:rPr>
              <a:t>SOLVE</a:t>
            </a:r>
          </a:p>
          <a:p>
            <a:pPr lvl="0" algn="ctr">
              <a:lnSpc>
                <a:spcPct val="75000"/>
              </a:lnSpc>
            </a:pPr>
            <a:r>
              <a:rPr lang="en-US" sz="4700" b="1" spc="-80" dirty="0" smtClean="0">
                <a:solidFill>
                  <a:srgbClr val="BFD730"/>
                </a:solidFill>
                <a:latin typeface="Arial"/>
                <a:cs typeface="Arial"/>
              </a:rPr>
              <a:t>HUNGER</a:t>
            </a:r>
            <a:endParaRPr lang="en-US" sz="4700" b="1" spc="-80" dirty="0">
              <a:solidFill>
                <a:srgbClr val="BFD730"/>
              </a:solidFill>
              <a:latin typeface="Arial"/>
              <a:cs typeface="Arial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485" y="4951841"/>
            <a:ext cx="795268" cy="82184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422570" y="3917132"/>
            <a:ext cx="2834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FFFFFF"/>
                </a:solidFill>
                <a:latin typeface="Arial"/>
                <a:cs typeface="Arial"/>
              </a:rPr>
              <a:t>HUNGER IN AMERICA 2014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570" y="5038178"/>
            <a:ext cx="1931306" cy="57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1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572958" y="627237"/>
            <a:ext cx="7728201" cy="680734"/>
          </a:xfrm>
          <a:prstGeom prst="round2DiagRect">
            <a:avLst/>
          </a:prstGeom>
          <a:solidFill>
            <a:srgbClr val="BFD7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spc="-150" dirty="0" smtClean="0">
                <a:solidFill>
                  <a:srgbClr val="F7941D"/>
                </a:solidFill>
                <a:latin typeface="Arial" pitchFamily="34" charset="0"/>
                <a:cs typeface="Arial" pitchFamily="34" charset="0"/>
              </a:rPr>
              <a:t>HUNGER IN AMERICA: </a:t>
            </a:r>
            <a:r>
              <a:rPr lang="en-US" sz="2400" b="1" spc="-15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Tough Choices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eft Brace 14"/>
          <p:cNvSpPr/>
          <p:nvPr/>
        </p:nvSpPr>
        <p:spPr>
          <a:xfrm rot="16200000">
            <a:off x="4862750" y="-1011001"/>
            <a:ext cx="332901" cy="5124958"/>
          </a:xfrm>
          <a:prstGeom prst="leftBrace">
            <a:avLst/>
          </a:prstGeom>
          <a:ln w="12700" cmpd="sng"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7"/>
          <a:stretch/>
        </p:blipFill>
        <p:spPr>
          <a:xfrm>
            <a:off x="958139" y="2584601"/>
            <a:ext cx="8142121" cy="14528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95126" y="3126737"/>
            <a:ext cx="591269" cy="275253"/>
          </a:xfrm>
          <a:prstGeom prst="rect">
            <a:avLst/>
          </a:prstGeom>
          <a:solidFill>
            <a:schemeClr val="accent1"/>
          </a:solidFill>
          <a:ln w="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19461" y="3173391"/>
            <a:ext cx="510403" cy="381594"/>
          </a:xfrm>
          <a:prstGeom prst="rect">
            <a:avLst/>
          </a:prstGeom>
          <a:solidFill>
            <a:srgbClr val="009EDE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49828" y="2851484"/>
            <a:ext cx="591269" cy="412879"/>
          </a:xfrm>
          <a:prstGeom prst="rect">
            <a:avLst/>
          </a:prstGeom>
          <a:solidFill>
            <a:srgbClr val="FFC000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33564" y="3126737"/>
            <a:ext cx="591269" cy="304800"/>
          </a:xfrm>
          <a:prstGeom prst="rect">
            <a:avLst/>
          </a:prstGeom>
          <a:solidFill>
            <a:srgbClr val="B90707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70979" y="3141510"/>
            <a:ext cx="516483" cy="29002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22852" y="2817215"/>
            <a:ext cx="10071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Arial"/>
                <a:cs typeface="Arial"/>
              </a:rPr>
              <a:t>63%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87178" y="2984548"/>
            <a:ext cx="10071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Arial"/>
                <a:cs typeface="Arial"/>
              </a:rPr>
              <a:t>58%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62942" y="2999459"/>
            <a:ext cx="10071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Arial"/>
                <a:cs typeface="Arial"/>
              </a:rPr>
              <a:t>56%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8404" y="3040354"/>
            <a:ext cx="10071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Arial"/>
                <a:cs typeface="Arial"/>
              </a:rPr>
              <a:t>52%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90887" y="3006026"/>
            <a:ext cx="10071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Arial"/>
                <a:cs typeface="Arial"/>
              </a:rPr>
              <a:t>20%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88747" y="4037435"/>
            <a:ext cx="15779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HAD TO CHOOSE BETWEEN FOOD AND UNTILITIES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16631" y="4036757"/>
            <a:ext cx="17191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HAD TO CHOOSE BETWEEN FOOD AND TRANSPORTATION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40211" y="4037435"/>
            <a:ext cx="15779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HAD TO CHOOSE BETWEEN FOOD AND MEDICAL CARE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85675" y="4037435"/>
            <a:ext cx="15779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HAD TO CHOOSE BETWEEN FOOD AND HOUSEING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99488" y="4036757"/>
            <a:ext cx="15779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HAD TO CHOOSE BETWEEN FOOD AND EDUCATION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924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572958" y="627237"/>
            <a:ext cx="7728201" cy="680734"/>
          </a:xfrm>
          <a:prstGeom prst="round2DiagRect">
            <a:avLst/>
          </a:prstGeom>
          <a:solidFill>
            <a:srgbClr val="BFD7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spc="-150" dirty="0" smtClean="0">
                <a:solidFill>
                  <a:srgbClr val="F7941D"/>
                </a:solidFill>
                <a:latin typeface="Arial" pitchFamily="34" charset="0"/>
                <a:cs typeface="Arial" pitchFamily="34" charset="0"/>
              </a:rPr>
              <a:t>HUNGER IN AMERICA</a:t>
            </a:r>
            <a:r>
              <a:rPr lang="en-US" sz="2400" b="1" spc="-150" smtClean="0">
                <a:solidFill>
                  <a:srgbClr val="F7941D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300" b="1" spc="-150" smtClean="0">
                <a:solidFill>
                  <a:srgbClr val="F7941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spc="-15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Use </a:t>
            </a:r>
            <a:r>
              <a:rPr lang="en-US" sz="2300" b="1" spc="-15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of Federal Nutrition Programs</a:t>
            </a:r>
            <a:endParaRPr lang="en-US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eft Brace 14"/>
          <p:cNvSpPr/>
          <p:nvPr/>
        </p:nvSpPr>
        <p:spPr>
          <a:xfrm rot="16200000">
            <a:off x="4862750" y="-1011001"/>
            <a:ext cx="332901" cy="5124958"/>
          </a:xfrm>
          <a:prstGeom prst="leftBrace">
            <a:avLst/>
          </a:prstGeom>
          <a:ln w="12700" cmpd="sng"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254827" y="4249516"/>
            <a:ext cx="22294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tx2"/>
                </a:solidFill>
                <a:latin typeface="Arial"/>
                <a:cs typeface="Arial"/>
              </a:rPr>
              <a:t>66.4%</a:t>
            </a:r>
          </a:p>
          <a:p>
            <a:r>
              <a:rPr lang="en-US" sz="1200" dirty="0" smtClean="0">
                <a:solidFill>
                  <a:schemeClr val="tx2"/>
                </a:solidFill>
                <a:latin typeface="Arial"/>
                <a:cs typeface="Arial"/>
              </a:rPr>
              <a:t>OF HOUSEHOLDS CURRENTLY RECEIVE 3SquaresVT</a:t>
            </a:r>
            <a:endParaRPr lang="en-US" sz="12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42246" y="2061391"/>
            <a:ext cx="182203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tx2"/>
                </a:solidFill>
                <a:latin typeface="Arial"/>
                <a:cs typeface="Arial"/>
              </a:rPr>
              <a:t>78%</a:t>
            </a:r>
          </a:p>
          <a:p>
            <a:r>
              <a:rPr lang="en-US" sz="1200" dirty="0" smtClean="0">
                <a:solidFill>
                  <a:schemeClr val="tx2"/>
                </a:solidFill>
                <a:latin typeface="Arial"/>
                <a:cs typeface="Arial"/>
              </a:rPr>
              <a:t>OF HOUSEHOLDS PARTICIPATE IN THE NATIONAL SCHOOL </a:t>
            </a:r>
          </a:p>
          <a:p>
            <a:r>
              <a:rPr lang="en-US" sz="1200" dirty="0" smtClean="0">
                <a:solidFill>
                  <a:schemeClr val="tx2"/>
                </a:solidFill>
                <a:latin typeface="Arial"/>
                <a:cs typeface="Arial"/>
              </a:rPr>
              <a:t>LUNCH PROGRAM</a:t>
            </a:r>
            <a:endParaRPr lang="en-US" sz="12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90124" y="2061391"/>
            <a:ext cx="195266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tx2"/>
                </a:solidFill>
                <a:latin typeface="Arial"/>
                <a:cs typeface="Arial"/>
              </a:rPr>
              <a:t>44%</a:t>
            </a:r>
          </a:p>
          <a:p>
            <a:r>
              <a:rPr lang="en-US" sz="1200" dirty="0" smtClean="0">
                <a:solidFill>
                  <a:schemeClr val="tx2"/>
                </a:solidFill>
                <a:latin typeface="Arial"/>
                <a:cs typeface="Arial"/>
              </a:rPr>
              <a:t>OF HOUSEHOLDS PARTICIPATE IN </a:t>
            </a:r>
          </a:p>
          <a:p>
            <a:r>
              <a:rPr lang="en-US" sz="1200" dirty="0" smtClean="0">
                <a:solidFill>
                  <a:schemeClr val="tx2"/>
                </a:solidFill>
                <a:latin typeface="Arial"/>
                <a:cs typeface="Arial"/>
              </a:rPr>
              <a:t>NATIONAL SCHOOL BREAKFAST PROGRAM</a:t>
            </a:r>
            <a:endParaRPr lang="en-US" sz="12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827" y="1818119"/>
            <a:ext cx="1810002" cy="1905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181" y="4038368"/>
            <a:ext cx="1625280" cy="182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8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321" y="-599827"/>
            <a:ext cx="12421150" cy="8265202"/>
          </a:xfrm>
        </p:spPr>
      </p:pic>
      <p:grpSp>
        <p:nvGrpSpPr>
          <p:cNvPr id="5" name="Group 4"/>
          <p:cNvGrpSpPr/>
          <p:nvPr/>
        </p:nvGrpSpPr>
        <p:grpSpPr>
          <a:xfrm>
            <a:off x="6830803" y="928914"/>
            <a:ext cx="2712771" cy="4572000"/>
            <a:chOff x="462373" y="928914"/>
            <a:chExt cx="2712771" cy="4572000"/>
          </a:xfrm>
        </p:grpSpPr>
        <p:sp>
          <p:nvSpPr>
            <p:cNvPr id="6" name="Round Diagonal Corner Rectangle 5"/>
            <p:cNvSpPr/>
            <p:nvPr/>
          </p:nvSpPr>
          <p:spPr>
            <a:xfrm>
              <a:off x="462373" y="928914"/>
              <a:ext cx="2712771" cy="4572000"/>
            </a:xfrm>
            <a:prstGeom prst="round2DiagRect">
              <a:avLst>
                <a:gd name="adj1" fmla="val 9444"/>
                <a:gd name="adj2" fmla="val 0"/>
              </a:avLst>
            </a:prstGeom>
            <a:solidFill>
              <a:srgbClr val="BFD73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2373" y="1140863"/>
              <a:ext cx="27127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2373" y="2512413"/>
              <a:ext cx="2712771" cy="634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200" b="1" cap="all" spc="-80" dirty="0" smtClean="0">
                  <a:solidFill>
                    <a:srgbClr val="FFFFFF"/>
                  </a:solidFill>
                  <a:latin typeface="Arial"/>
                  <a:cs typeface="Arial"/>
                </a:rPr>
                <a:t>SHARING OUR STORY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884359" y="2282511"/>
              <a:ext cx="1868799" cy="0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839" y="4317993"/>
            <a:ext cx="2461346" cy="61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27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Late last summer the Vermont Foodbank did a statewide press push to share data from the Hunger Study.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NEW: County level reports available for 10 of 14 counties in Vermont.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NEW: Communication Toolkit </a:t>
            </a:r>
          </a:p>
          <a:p>
            <a:pPr lvl="1"/>
            <a:r>
              <a:rPr lang="en-US" dirty="0" smtClean="0"/>
              <a:t>Social </a:t>
            </a:r>
          </a:p>
          <a:p>
            <a:pPr lvl="1"/>
            <a:r>
              <a:rPr lang="en-US" dirty="0" smtClean="0"/>
              <a:t>Infographics</a:t>
            </a:r>
          </a:p>
          <a:p>
            <a:pPr lvl="1"/>
            <a:r>
              <a:rPr lang="en-US" dirty="0" smtClean="0"/>
              <a:t>Op-ed</a:t>
            </a:r>
          </a:p>
          <a:p>
            <a:pPr lvl="1"/>
            <a:r>
              <a:rPr lang="en-US" dirty="0" smtClean="0"/>
              <a:t>Press Release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572958" y="627237"/>
            <a:ext cx="7728201" cy="680734"/>
          </a:xfrm>
          <a:prstGeom prst="round2DiagRect">
            <a:avLst/>
          </a:prstGeom>
          <a:solidFill>
            <a:srgbClr val="BFD7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spc="-150" dirty="0" smtClean="0">
                <a:solidFill>
                  <a:srgbClr val="F7941D"/>
                </a:solidFill>
                <a:latin typeface="Arial" pitchFamily="34" charset="0"/>
                <a:cs typeface="Arial" pitchFamily="34" charset="0"/>
              </a:rPr>
              <a:t>HUNGER IN AMERICA: </a:t>
            </a:r>
            <a:r>
              <a:rPr lang="en-US" sz="2400" b="1" spc="-15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Sharing Our Story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eft Brace 4"/>
          <p:cNvSpPr/>
          <p:nvPr/>
        </p:nvSpPr>
        <p:spPr>
          <a:xfrm rot="16200000">
            <a:off x="4862750" y="-1011001"/>
            <a:ext cx="332901" cy="5124958"/>
          </a:xfrm>
          <a:prstGeom prst="leftBrace">
            <a:avLst/>
          </a:prstGeom>
          <a:ln w="12700" cmpd="sng"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87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lein_142618-1810.jpg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0058401" cy="64008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830803" y="928914"/>
            <a:ext cx="2712771" cy="4572000"/>
            <a:chOff x="462373" y="928914"/>
            <a:chExt cx="2712771" cy="4572000"/>
          </a:xfrm>
        </p:grpSpPr>
        <p:sp>
          <p:nvSpPr>
            <p:cNvPr id="4" name="Round Diagonal Corner Rectangle 3"/>
            <p:cNvSpPr/>
            <p:nvPr/>
          </p:nvSpPr>
          <p:spPr>
            <a:xfrm>
              <a:off x="462373" y="928914"/>
              <a:ext cx="2712771" cy="4572000"/>
            </a:xfrm>
            <a:prstGeom prst="round2DiagRect">
              <a:avLst>
                <a:gd name="adj1" fmla="val 9444"/>
                <a:gd name="adj2" fmla="val 0"/>
              </a:avLst>
            </a:prstGeom>
            <a:solidFill>
              <a:srgbClr val="BFD73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2373" y="1140863"/>
              <a:ext cx="27127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"/>
                  <a:cs typeface="Arial"/>
                </a:rPr>
                <a:t>4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2373" y="2512413"/>
              <a:ext cx="2712771" cy="634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200" b="1" cap="all" spc="-80" dirty="0" smtClean="0">
                  <a:solidFill>
                    <a:srgbClr val="FFFFFF"/>
                  </a:solidFill>
                  <a:latin typeface="Arial"/>
                  <a:cs typeface="Arial"/>
                </a:rPr>
                <a:t>Questions &amp; discussion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884359" y="2282511"/>
              <a:ext cx="1868799" cy="0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839" y="4317993"/>
            <a:ext cx="2461346" cy="61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5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lein_142618-0160.jpg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9058" y="458788"/>
            <a:ext cx="3539399" cy="5486400"/>
          </a:xfrm>
          <a:prstGeom prst="round2DiagRect">
            <a:avLst>
              <a:gd name="adj1" fmla="val 5759"/>
              <a:gd name="adj2" fmla="val 0"/>
            </a:avLst>
          </a:prstGeom>
        </p:spPr>
      </p:pic>
      <p:sp>
        <p:nvSpPr>
          <p:cNvPr id="4" name="Round Diagonal Corner Rectangle 3"/>
          <p:cNvSpPr/>
          <p:nvPr/>
        </p:nvSpPr>
        <p:spPr>
          <a:xfrm>
            <a:off x="452438" y="458788"/>
            <a:ext cx="5554558" cy="5486400"/>
          </a:xfrm>
          <a:prstGeom prst="round2DiagRect">
            <a:avLst>
              <a:gd name="adj1" fmla="val 4833"/>
              <a:gd name="adj2" fmla="val 0"/>
            </a:avLst>
          </a:prstGeom>
          <a:solidFill>
            <a:srgbClr val="BFD7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991111" y="1959650"/>
            <a:ext cx="5082492" cy="323920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spc="-40" dirty="0" smtClean="0">
                <a:solidFill>
                  <a:schemeClr val="bg2">
                    <a:lumMod val="25000"/>
                  </a:schemeClr>
                </a:solidFill>
              </a:rPr>
              <a:t>Judy Stermer – Director of Communications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b="1" spc="-40" dirty="0" smtClean="0">
                <a:solidFill>
                  <a:srgbClr val="FFFFFF"/>
                </a:solidFill>
                <a:hlinkClick r:id="rId5"/>
              </a:rPr>
              <a:t>jstermer@vtfoodbank.org</a:t>
            </a:r>
            <a:r>
              <a:rPr lang="en-US" sz="1000" b="1" spc="-40" dirty="0" smtClean="0">
                <a:solidFill>
                  <a:srgbClr val="FFFFFF"/>
                </a:solidFill>
              </a:rPr>
              <a:t> </a:t>
            </a:r>
            <a:endParaRPr lang="en-US" sz="1000" b="1" spc="-40" dirty="0">
              <a:solidFill>
                <a:srgbClr val="FFFFFF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1800" b="1" spc="-40" dirty="0" smtClean="0">
              <a:solidFill>
                <a:srgbClr val="FFFFFF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1800" b="1" spc="-40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63335" y="844688"/>
            <a:ext cx="4792555" cy="685281"/>
          </a:xfrm>
          <a:prstGeom prst="rect">
            <a:avLst/>
          </a:prstGeom>
        </p:spPr>
        <p:txBody>
          <a:bodyPr anchor="ctr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kern="1200" spc="-70">
                <a:solidFill>
                  <a:srgbClr val="F7941D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1">
                    <a:alpha val="50000"/>
                  </a:schemeClr>
                </a:solidFill>
              </a:rPr>
              <a:t>With questions or for more information, please contact:</a:t>
            </a:r>
            <a:endParaRPr lang="en-US" dirty="0">
              <a:solidFill>
                <a:schemeClr val="tx1">
                  <a:alpha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alphaModFix amt="56000"/>
            <a:biLevel thresh="25000"/>
          </a:blip>
          <a:stretch>
            <a:fillRect/>
          </a:stretch>
        </p:blipFill>
        <p:spPr>
          <a:xfrm>
            <a:off x="1632656" y="4685869"/>
            <a:ext cx="281412" cy="12593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alphaModFix amt="56000"/>
            <a:biLevel thresh="25000"/>
          </a:blip>
          <a:stretch>
            <a:fillRect/>
          </a:stretch>
        </p:blipFill>
        <p:spPr>
          <a:xfrm>
            <a:off x="2011770" y="4048633"/>
            <a:ext cx="423811" cy="18965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alphaModFix amt="56000"/>
            <a:biLevel thresh="25000"/>
          </a:blip>
          <a:stretch>
            <a:fillRect/>
          </a:stretch>
        </p:blipFill>
        <p:spPr>
          <a:xfrm>
            <a:off x="1051345" y="4328280"/>
            <a:ext cx="361320" cy="16169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alphaModFix amt="56000"/>
            <a:biLevel thresh="25000"/>
          </a:blip>
          <a:stretch>
            <a:fillRect/>
          </a:stretch>
        </p:blipFill>
        <p:spPr>
          <a:xfrm>
            <a:off x="2598293" y="4370807"/>
            <a:ext cx="361320" cy="16169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alphaModFix amt="56000"/>
            <a:biLevel thresh="25000"/>
          </a:blip>
          <a:stretch>
            <a:fillRect/>
          </a:stretch>
        </p:blipFill>
        <p:spPr>
          <a:xfrm>
            <a:off x="3149117" y="4685869"/>
            <a:ext cx="281412" cy="12593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alphaModFix amt="56000"/>
            <a:biLevel thresh="25000"/>
          </a:blip>
          <a:stretch>
            <a:fillRect/>
          </a:stretch>
        </p:blipFill>
        <p:spPr>
          <a:xfrm>
            <a:off x="3610372" y="4048633"/>
            <a:ext cx="423811" cy="18965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alphaModFix amt="56000"/>
            <a:biLevel thresh="25000"/>
          </a:blip>
          <a:stretch>
            <a:fillRect/>
          </a:stretch>
        </p:blipFill>
        <p:spPr>
          <a:xfrm>
            <a:off x="4196895" y="4685869"/>
            <a:ext cx="281412" cy="12593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alphaModFix amt="56000"/>
            <a:biLevel thresh="25000"/>
          </a:blip>
          <a:stretch>
            <a:fillRect/>
          </a:stretch>
        </p:blipFill>
        <p:spPr>
          <a:xfrm>
            <a:off x="4702691" y="4328280"/>
            <a:ext cx="361320" cy="1616908"/>
          </a:xfrm>
          <a:prstGeom prst="rect">
            <a:avLst/>
          </a:prstGeom>
        </p:spPr>
      </p:pic>
      <p:pic>
        <p:nvPicPr>
          <p:cNvPr id="17" name="Picture 16" descr="131111-FA-Spokane-0004_CR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9058" y="458787"/>
            <a:ext cx="3539399" cy="5486401"/>
          </a:xfrm>
          <a:prstGeom prst="round2DiagRect">
            <a:avLst>
              <a:gd name="adj1" fmla="val 6113"/>
              <a:gd name="adj2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365057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Klein_142618-019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5417" y="458788"/>
            <a:ext cx="4503039" cy="5486400"/>
          </a:xfrm>
          <a:prstGeom prst="round2DiagRect">
            <a:avLst>
              <a:gd name="adj1" fmla="val 4967"/>
              <a:gd name="adj2" fmla="val 0"/>
            </a:avLst>
          </a:prstGeom>
        </p:spPr>
      </p:pic>
      <p:sp>
        <p:nvSpPr>
          <p:cNvPr id="4" name="Round Diagonal Corner Rectangle 3"/>
          <p:cNvSpPr/>
          <p:nvPr/>
        </p:nvSpPr>
        <p:spPr>
          <a:xfrm>
            <a:off x="452438" y="458788"/>
            <a:ext cx="4596114" cy="5486400"/>
          </a:xfrm>
          <a:prstGeom prst="round2DiagRect">
            <a:avLst>
              <a:gd name="adj1" fmla="val 4833"/>
              <a:gd name="adj2" fmla="val 0"/>
            </a:avLst>
          </a:prstGeom>
          <a:solidFill>
            <a:srgbClr val="F794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76627" y="566206"/>
            <a:ext cx="5384649" cy="3673613"/>
          </a:xfrm>
          <a:prstGeom prst="rect">
            <a:avLst/>
          </a:prstGeom>
        </p:spPr>
        <p:txBody>
          <a:bodyPr anchor="ctr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kern="1200" spc="-70">
                <a:solidFill>
                  <a:srgbClr val="F7941D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5400" cap="all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together </a:t>
            </a:r>
            <a:br>
              <a:rPr lang="en-US" sz="5400" cap="all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en-US" sz="5400" cap="all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we can </a:t>
            </a:r>
            <a:br>
              <a:rPr lang="en-US" sz="5400" cap="all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en-US" sz="5400" cap="all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solve hunger.</a:t>
            </a:r>
            <a:endParaRPr lang="en-US" sz="1200" cap="all" baseline="40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alphaModFix amt="56000"/>
            <a:biLevel thresh="25000"/>
          </a:blip>
          <a:stretch>
            <a:fillRect/>
          </a:stretch>
        </p:blipFill>
        <p:spPr>
          <a:xfrm>
            <a:off x="1632656" y="4685869"/>
            <a:ext cx="281412" cy="12593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alphaModFix amt="56000"/>
            <a:biLevel thresh="25000"/>
          </a:blip>
          <a:stretch>
            <a:fillRect/>
          </a:stretch>
        </p:blipFill>
        <p:spPr>
          <a:xfrm>
            <a:off x="2011770" y="4048633"/>
            <a:ext cx="423811" cy="18965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alphaModFix amt="56000"/>
            <a:biLevel thresh="25000"/>
          </a:blip>
          <a:stretch>
            <a:fillRect/>
          </a:stretch>
        </p:blipFill>
        <p:spPr>
          <a:xfrm>
            <a:off x="1051345" y="4328280"/>
            <a:ext cx="361320" cy="16169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alphaModFix amt="56000"/>
            <a:biLevel thresh="25000"/>
          </a:blip>
          <a:stretch>
            <a:fillRect/>
          </a:stretch>
        </p:blipFill>
        <p:spPr>
          <a:xfrm>
            <a:off x="2599399" y="4328280"/>
            <a:ext cx="361320" cy="16169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alphaModFix amt="56000"/>
            <a:biLevel thresh="25000"/>
          </a:blip>
          <a:stretch>
            <a:fillRect/>
          </a:stretch>
        </p:blipFill>
        <p:spPr>
          <a:xfrm>
            <a:off x="3149117" y="4685869"/>
            <a:ext cx="281412" cy="12593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alphaModFix amt="56000"/>
            <a:biLevel thresh="25000"/>
          </a:blip>
          <a:stretch>
            <a:fillRect/>
          </a:stretch>
        </p:blipFill>
        <p:spPr>
          <a:xfrm>
            <a:off x="3610372" y="4048633"/>
            <a:ext cx="423811" cy="18965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30334" y="2988860"/>
            <a:ext cx="408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 baseline="40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56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827" r="28466"/>
          <a:stretch/>
        </p:blipFill>
        <p:spPr>
          <a:xfrm>
            <a:off x="6069059" y="458788"/>
            <a:ext cx="3539398" cy="5486400"/>
          </a:xfrm>
          <a:prstGeom prst="round2DiagRect">
            <a:avLst>
              <a:gd name="adj1" fmla="val 6001"/>
              <a:gd name="adj2" fmla="val 0"/>
            </a:avLst>
          </a:prstGeom>
        </p:spPr>
      </p:pic>
      <p:sp>
        <p:nvSpPr>
          <p:cNvPr id="4" name="Round Diagonal Corner Rectangle 3"/>
          <p:cNvSpPr/>
          <p:nvPr/>
        </p:nvSpPr>
        <p:spPr>
          <a:xfrm>
            <a:off x="452438" y="458788"/>
            <a:ext cx="5554558" cy="5486400"/>
          </a:xfrm>
          <a:prstGeom prst="round2DiagRect">
            <a:avLst>
              <a:gd name="adj1" fmla="val 4833"/>
              <a:gd name="adj2" fmla="val 0"/>
            </a:avLst>
          </a:prstGeom>
          <a:solidFill>
            <a:srgbClr val="F794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159146" y="1236318"/>
            <a:ext cx="4632054" cy="1910536"/>
          </a:xfrm>
          <a:prstGeom prst="rect">
            <a:avLst/>
          </a:prstGeom>
        </p:spPr>
        <p:txBody>
          <a:bodyPr vert="horz" lIns="91440" tIns="45720" rIns="91440" bIns="45720" numCol="1" spcCol="45720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auto" latinLnBrk="0" hangingPunct="1">
              <a:spcBef>
                <a:spcPts val="0"/>
              </a:spcBef>
              <a:spcAft>
                <a:spcPts val="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1" i="0" u="none" strike="noStrike" kern="1200" cap="none" spc="-3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Background, Methodology and</a:t>
            </a:r>
            <a:r>
              <a:rPr kumimoji="0" lang="en-US" sz="1800" b="1" i="0" u="none" strike="noStrike" kern="1200" cap="none" spc="-3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br>
              <a:rPr kumimoji="0" lang="en-US" sz="1800" b="1" i="0" u="none" strike="noStrike" kern="1200" cap="none" spc="-3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</a:br>
            <a:r>
              <a:rPr kumimoji="0" lang="en-US" sz="1800" b="1" i="0" u="none" strike="noStrike" kern="1200" cap="none" spc="-3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What’s New</a:t>
            </a:r>
            <a:endParaRPr kumimoji="0" lang="en-US" sz="1800" b="1" i="0" u="none" strike="noStrike" kern="1200" cap="none" spc="-3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800" b="1" spc="-30" dirty="0" smtClean="0">
                <a:solidFill>
                  <a:prstClr val="white"/>
                </a:solidFill>
              </a:rPr>
              <a:t>Vermont Results</a:t>
            </a:r>
          </a:p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800" b="1" spc="-30" dirty="0" smtClean="0">
                <a:solidFill>
                  <a:prstClr val="white"/>
                </a:solidFill>
              </a:rPr>
              <a:t>Sharing Our Story</a:t>
            </a:r>
            <a:endParaRPr lang="en-US" sz="1800" b="1" spc="-30" dirty="0">
              <a:solidFill>
                <a:prstClr val="white"/>
              </a:solidFill>
            </a:endParaRPr>
          </a:p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800" b="1" spc="-30" dirty="0" smtClean="0">
                <a:solidFill>
                  <a:prstClr val="white"/>
                </a:solidFill>
              </a:rPr>
              <a:t>Questions </a:t>
            </a:r>
            <a:r>
              <a:rPr lang="en-US" sz="1800" b="1" spc="-30" dirty="0">
                <a:solidFill>
                  <a:prstClr val="white"/>
                </a:solidFill>
              </a:rPr>
              <a:t>&amp; Discussion</a:t>
            </a:r>
          </a:p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1" i="0" u="none" strike="noStrike" kern="1200" cap="none" spc="-3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3429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alpha val="7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76627" y="722376"/>
            <a:ext cx="5384649" cy="644118"/>
          </a:xfrm>
          <a:prstGeom prst="rect">
            <a:avLst/>
          </a:prstGeom>
        </p:spPr>
        <p:txBody>
          <a:bodyPr anchor="t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kern="1200" spc="-70">
                <a:solidFill>
                  <a:srgbClr val="F7941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Agenda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alphaModFix amt="56000"/>
            <a:biLevel thresh="25000"/>
          </a:blip>
          <a:stretch>
            <a:fillRect/>
          </a:stretch>
        </p:blipFill>
        <p:spPr>
          <a:xfrm>
            <a:off x="3263910" y="4685869"/>
            <a:ext cx="281412" cy="12593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alphaModFix amt="56000"/>
            <a:biLevel thresh="25000"/>
          </a:blip>
          <a:stretch>
            <a:fillRect/>
          </a:stretch>
        </p:blipFill>
        <p:spPr>
          <a:xfrm>
            <a:off x="4262503" y="4470812"/>
            <a:ext cx="329469" cy="14743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alphaModFix amt="56000"/>
            <a:biLevel thresh="25000"/>
          </a:blip>
          <a:stretch>
            <a:fillRect/>
          </a:stretch>
        </p:blipFill>
        <p:spPr>
          <a:xfrm>
            <a:off x="4780371" y="4685869"/>
            <a:ext cx="281412" cy="12593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alphaModFix amt="56000"/>
            <a:biLevel thresh="25000"/>
          </a:blip>
          <a:stretch>
            <a:fillRect/>
          </a:stretch>
        </p:blipFill>
        <p:spPr>
          <a:xfrm>
            <a:off x="5241627" y="4328280"/>
            <a:ext cx="361320" cy="16169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alphaModFix amt="56000"/>
            <a:biLevel thresh="25000"/>
          </a:blip>
          <a:stretch>
            <a:fillRect/>
          </a:stretch>
        </p:blipFill>
        <p:spPr>
          <a:xfrm>
            <a:off x="3763730" y="4328280"/>
            <a:ext cx="361320" cy="161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9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2618.Klein.Augusta-8186_CR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0058400" cy="64008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830803" y="928914"/>
            <a:ext cx="2712771" cy="4572000"/>
            <a:chOff x="462373" y="928914"/>
            <a:chExt cx="2712771" cy="4572000"/>
          </a:xfrm>
        </p:grpSpPr>
        <p:sp>
          <p:nvSpPr>
            <p:cNvPr id="4" name="Round Diagonal Corner Rectangle 3"/>
            <p:cNvSpPr/>
            <p:nvPr/>
          </p:nvSpPr>
          <p:spPr>
            <a:xfrm>
              <a:off x="462373" y="928914"/>
              <a:ext cx="2712771" cy="4572000"/>
            </a:xfrm>
            <a:prstGeom prst="round2DiagRect">
              <a:avLst>
                <a:gd name="adj1" fmla="val 9444"/>
                <a:gd name="adj2" fmla="val 0"/>
              </a:avLst>
            </a:prstGeom>
            <a:solidFill>
              <a:srgbClr val="BFD73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2373" y="1140863"/>
              <a:ext cx="27127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smtClean="0">
                  <a:solidFill>
                    <a:schemeClr val="bg1"/>
                  </a:solidFill>
                  <a:latin typeface="Arial"/>
                  <a:cs typeface="Arial"/>
                </a:rPr>
                <a:t>1</a:t>
              </a:r>
              <a:endParaRPr lang="en-US" sz="60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2373" y="2512413"/>
              <a:ext cx="2712771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200" b="1" cap="all" spc="-80" dirty="0" smtClean="0">
                  <a:solidFill>
                    <a:srgbClr val="FFFFFF"/>
                  </a:solidFill>
                  <a:latin typeface="Arial"/>
                  <a:cs typeface="Arial"/>
                </a:rPr>
                <a:t>Background</a:t>
              </a:r>
            </a:p>
            <a:p>
              <a:pPr algn="ctr">
                <a:lnSpc>
                  <a:spcPct val="80000"/>
                </a:lnSpc>
              </a:pPr>
              <a:r>
                <a:rPr lang="en-US" sz="2200" b="1" cap="all" spc="-80" dirty="0" smtClean="0">
                  <a:solidFill>
                    <a:srgbClr val="FFFFFF"/>
                  </a:solidFill>
                  <a:latin typeface="Arial"/>
                  <a:cs typeface="Arial"/>
                </a:rPr>
                <a:t>&amp; methodology</a:t>
              </a:r>
            </a:p>
            <a:p>
              <a:pPr algn="ctr">
                <a:lnSpc>
                  <a:spcPct val="80000"/>
                </a:lnSpc>
              </a:pPr>
              <a:endParaRPr lang="en-US" sz="2200" b="1" cap="all" spc="-80" dirty="0" smtClean="0">
                <a:solidFill>
                  <a:srgbClr val="FFFFFF"/>
                </a:solidFill>
                <a:latin typeface="Arial"/>
                <a:cs typeface="Arial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1200" b="1" i="1" cap="all" spc="-80" dirty="0" smtClean="0">
                  <a:solidFill>
                    <a:srgbClr val="FFFFFF"/>
                  </a:solidFill>
                  <a:latin typeface="Arial"/>
                  <a:cs typeface="Arial"/>
                </a:rPr>
                <a:t>Hunger in America 2014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884359" y="2282511"/>
              <a:ext cx="1868799" cy="0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839" y="4317993"/>
            <a:ext cx="2461346" cy="61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77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579" y="1609785"/>
            <a:ext cx="7117242" cy="4381380"/>
          </a:xfrm>
          <a:prstGeom prst="rect">
            <a:avLst/>
          </a:prstGeom>
        </p:spPr>
      </p:pic>
      <p:sp>
        <p:nvSpPr>
          <p:cNvPr id="8" name="Round Diagonal Corner Rectangle 7"/>
          <p:cNvSpPr/>
          <p:nvPr/>
        </p:nvSpPr>
        <p:spPr>
          <a:xfrm>
            <a:off x="572958" y="627237"/>
            <a:ext cx="7728201" cy="680734"/>
          </a:xfrm>
          <a:prstGeom prst="round2DiagRect">
            <a:avLst/>
          </a:prstGeom>
          <a:solidFill>
            <a:srgbClr val="BFD7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spc="-150" dirty="0" smtClean="0">
                <a:solidFill>
                  <a:srgbClr val="F7941D"/>
                </a:solidFill>
                <a:latin typeface="Arial" pitchFamily="34" charset="0"/>
                <a:cs typeface="Arial" pitchFamily="34" charset="0"/>
              </a:rPr>
              <a:t>HUNGER IN AMERICA: </a:t>
            </a:r>
            <a:r>
              <a:rPr lang="en-US" sz="2400" b="1" spc="-15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Methodology &amp; What’s New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752600" y="1960728"/>
            <a:ext cx="6757086" cy="139959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rgbClr val="8B8D8E"/>
                </a:solidFill>
                <a:latin typeface="Gotham Book"/>
                <a:ea typeface="+mn-ea"/>
                <a:cs typeface="Gotham Boo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8B8D8E"/>
                </a:solidFill>
                <a:latin typeface="Gotham Book"/>
                <a:ea typeface="+mn-ea"/>
                <a:cs typeface="Gotham Boo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8B8D8E"/>
                </a:solidFill>
                <a:latin typeface="Gotham Book"/>
                <a:ea typeface="+mn-ea"/>
                <a:cs typeface="Gotham Boo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8B8D8E"/>
                </a:solidFill>
                <a:latin typeface="Gotham Book"/>
                <a:ea typeface="+mn-ea"/>
                <a:cs typeface="Gotham Boo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8B8D8E"/>
                </a:solidFill>
                <a:latin typeface="Gotham Book"/>
                <a:ea typeface="+mn-ea"/>
                <a:cs typeface="Gotham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indent="0">
              <a:lnSpc>
                <a:spcPct val="90000"/>
              </a:lnSpc>
              <a:buNone/>
            </a:pPr>
            <a:r>
              <a:rPr lang="en-US" sz="2500" b="1" kern="0" spc="-5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Primary </a:t>
            </a:r>
            <a:r>
              <a:rPr lang="en-US" sz="2500" b="1" kern="0" spc="-5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500" b="1" kern="0" spc="-5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bjective: More precise client count estimates at the local level</a:t>
            </a:r>
          </a:p>
          <a:p>
            <a:pPr marL="1588" indent="0">
              <a:lnSpc>
                <a:spcPct val="90000"/>
              </a:lnSpc>
              <a:buNone/>
            </a:pPr>
            <a:endParaRPr lang="en-US" sz="1500" b="1" kern="0" spc="-5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marL="1588" indent="0">
              <a:lnSpc>
                <a:spcPct val="90000"/>
              </a:lnSpc>
              <a:buNone/>
            </a:pPr>
            <a:r>
              <a:rPr lang="en-US" sz="1500" b="1" kern="0" spc="-5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kern="0" spc="-5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2014: Collectively, the network visited twice as many programs for client data collection than in 2010</a:t>
            </a:r>
          </a:p>
          <a:p>
            <a:pPr marL="1588" indent="0">
              <a:lnSpc>
                <a:spcPct val="90000"/>
              </a:lnSpc>
              <a:buNone/>
            </a:pPr>
            <a:endParaRPr lang="en-US" sz="2000" b="1" kern="0" spc="-5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marL="1588" indent="0">
              <a:lnSpc>
                <a:spcPct val="90000"/>
              </a:lnSpc>
              <a:buNone/>
            </a:pPr>
            <a:r>
              <a:rPr lang="en-US" sz="2000" b="1" kern="0" spc="-5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kern="0" spc="-5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2014: The study’s scope was expanded to include all program types (e.g., senior centers, 	rehabilitation programs, mobile pantries, etc.)</a:t>
            </a:r>
          </a:p>
          <a:p>
            <a:pPr marL="1588" indent="0">
              <a:lnSpc>
                <a:spcPct val="90000"/>
              </a:lnSpc>
              <a:buNone/>
            </a:pPr>
            <a:r>
              <a:rPr lang="en-US" sz="2900" b="1" kern="0" spc="-5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2900" b="1" kern="0" spc="-5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marL="1588" indent="0">
              <a:lnSpc>
                <a:spcPct val="90000"/>
              </a:lnSpc>
              <a:buNone/>
            </a:pPr>
            <a:r>
              <a:rPr lang="en-US" sz="1400" b="1" kern="0" spc="-5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1400" b="1" kern="0" spc="-5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eft Brace 14"/>
          <p:cNvSpPr/>
          <p:nvPr/>
        </p:nvSpPr>
        <p:spPr>
          <a:xfrm rot="16200000">
            <a:off x="4862750" y="-917691"/>
            <a:ext cx="332901" cy="5124958"/>
          </a:xfrm>
          <a:prstGeom prst="leftBrace">
            <a:avLst/>
          </a:prstGeom>
          <a:ln w="12700" cmpd="sng"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>
            <a:spLocks noChangeAspect="1"/>
          </p:cNvSpPr>
          <p:nvPr/>
        </p:nvSpPr>
        <p:spPr>
          <a:xfrm>
            <a:off x="1303021" y="2200965"/>
            <a:ext cx="331458" cy="37087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752600" y="4249377"/>
            <a:ext cx="6757086" cy="4627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rgbClr val="8B8D8E"/>
                </a:solidFill>
                <a:latin typeface="Gotham Book"/>
                <a:ea typeface="+mn-ea"/>
                <a:cs typeface="Gotham Boo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8B8D8E"/>
                </a:solidFill>
                <a:latin typeface="Gotham Book"/>
                <a:ea typeface="+mn-ea"/>
                <a:cs typeface="Gotham Boo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8B8D8E"/>
                </a:solidFill>
                <a:latin typeface="Gotham Book"/>
                <a:ea typeface="+mn-ea"/>
                <a:cs typeface="Gotham Boo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8B8D8E"/>
                </a:solidFill>
                <a:latin typeface="Gotham Book"/>
                <a:ea typeface="+mn-ea"/>
                <a:cs typeface="Gotham Boo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8B8D8E"/>
                </a:solidFill>
                <a:latin typeface="Gotham Book"/>
                <a:ea typeface="+mn-ea"/>
                <a:cs typeface="Gotham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indent="0">
              <a:lnSpc>
                <a:spcPct val="90000"/>
              </a:lnSpc>
              <a:buNone/>
            </a:pPr>
            <a:r>
              <a:rPr lang="en-US" sz="1800" b="1" kern="0" spc="-5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This is the first time </a:t>
            </a:r>
            <a:r>
              <a:rPr lang="en-US" sz="1800" b="1" i="1" kern="0" spc="-5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Hunger in America </a:t>
            </a:r>
            <a:r>
              <a:rPr lang="en-US" sz="1800" b="1" kern="0" spc="-5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was offered in five languages.</a:t>
            </a:r>
          </a:p>
          <a:p>
            <a:pPr marL="1588" indent="0">
              <a:lnSpc>
                <a:spcPct val="90000"/>
              </a:lnSpc>
              <a:buNone/>
            </a:pPr>
            <a:r>
              <a:rPr lang="en-US" sz="1300" b="1" kern="0" spc="-5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b="1" kern="0" spc="-5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            2014: English, Spanish, Mandarin Chinese, Russian, Vietnamese</a:t>
            </a:r>
            <a:endParaRPr lang="en-US" sz="1300" b="1" kern="0" spc="-5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752600" y="2944082"/>
            <a:ext cx="7002780" cy="1271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rgbClr val="8B8D8E"/>
                </a:solidFill>
                <a:latin typeface="Gotham Book"/>
                <a:ea typeface="+mn-ea"/>
                <a:cs typeface="Gotham Boo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8B8D8E"/>
                </a:solidFill>
                <a:latin typeface="Gotham Book"/>
                <a:ea typeface="+mn-ea"/>
                <a:cs typeface="Gotham Boo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8B8D8E"/>
                </a:solidFill>
                <a:latin typeface="Gotham Book"/>
                <a:ea typeface="+mn-ea"/>
                <a:cs typeface="Gotham Boo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8B8D8E"/>
                </a:solidFill>
                <a:latin typeface="Gotham Book"/>
                <a:ea typeface="+mn-ea"/>
                <a:cs typeface="Gotham Boo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8B8D8E"/>
                </a:solidFill>
                <a:latin typeface="Gotham Book"/>
                <a:ea typeface="+mn-ea"/>
                <a:cs typeface="Gotham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indent="0">
              <a:lnSpc>
                <a:spcPct val="90000"/>
              </a:lnSpc>
              <a:buNone/>
            </a:pPr>
            <a:r>
              <a:rPr lang="en-US" sz="1400" b="1" kern="0" spc="-5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The study was administered electronically to increase accuracy and protect respondent privacy.</a:t>
            </a:r>
          </a:p>
          <a:p>
            <a:pPr marL="1588" indent="0">
              <a:lnSpc>
                <a:spcPct val="90000"/>
              </a:lnSpc>
              <a:buNone/>
            </a:pPr>
            <a:endParaRPr lang="en-US" sz="1400" b="1" kern="0" spc="-5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marL="1588" indent="0">
              <a:lnSpc>
                <a:spcPct val="90000"/>
              </a:lnSpc>
              <a:buNone/>
            </a:pPr>
            <a:r>
              <a:rPr lang="en-US" sz="1400" b="1" kern="0" spc="-5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This is the first time </a:t>
            </a:r>
            <a:r>
              <a:rPr lang="en-US" sz="1400" b="1" i="1" kern="0" spc="-5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Hunger in America </a:t>
            </a:r>
            <a:r>
              <a:rPr lang="en-US" sz="1400" b="1" kern="0" spc="-5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has obtained data on </a:t>
            </a:r>
            <a:r>
              <a:rPr lang="en-US" sz="1400" b="1" kern="0" spc="-5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U.S. M</a:t>
            </a:r>
            <a:r>
              <a:rPr lang="en-US" sz="1400" b="1" kern="0" spc="-5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ilitary households, adult students, household medical conditions, and duplicated client counts. </a:t>
            </a:r>
          </a:p>
          <a:p>
            <a:pPr marL="1588" indent="0">
              <a:lnSpc>
                <a:spcPct val="90000"/>
              </a:lnSpc>
              <a:buNone/>
            </a:pPr>
            <a:endParaRPr lang="en-US" sz="1400" b="1" kern="0" spc="-5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ight Arrow 21"/>
          <p:cNvSpPr>
            <a:spLocks noChangeAspect="1"/>
          </p:cNvSpPr>
          <p:nvPr/>
        </p:nvSpPr>
        <p:spPr>
          <a:xfrm>
            <a:off x="1290855" y="2989445"/>
            <a:ext cx="331458" cy="37087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>
            <a:spLocks noChangeAspect="1"/>
          </p:cNvSpPr>
          <p:nvPr/>
        </p:nvSpPr>
        <p:spPr>
          <a:xfrm>
            <a:off x="1290855" y="4233575"/>
            <a:ext cx="331458" cy="37087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 Diagonal Corner Rectangle 10"/>
          <p:cNvSpPr/>
          <p:nvPr/>
        </p:nvSpPr>
        <p:spPr>
          <a:xfrm>
            <a:off x="1752600" y="4880150"/>
            <a:ext cx="6903719" cy="934301"/>
          </a:xfrm>
          <a:prstGeom prst="round2DiagRect">
            <a:avLst>
              <a:gd name="adj1" fmla="val 8848"/>
              <a:gd name="adj2" fmla="val 0"/>
            </a:avLst>
          </a:prstGeom>
          <a:solidFill>
            <a:srgbClr val="C02F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b="1" spc="-40" dirty="0" smtClean="0">
              <a:solidFill>
                <a:srgbClr val="000000">
                  <a:alpha val="50000"/>
                </a:srgb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3" name="Right Arrow 12"/>
          <p:cNvSpPr>
            <a:spLocks noChangeAspect="1"/>
          </p:cNvSpPr>
          <p:nvPr/>
        </p:nvSpPr>
        <p:spPr>
          <a:xfrm>
            <a:off x="982644" y="4987001"/>
            <a:ext cx="644011" cy="720597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782931" y="4996609"/>
            <a:ext cx="6843057" cy="7471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rgbClr val="8B8D8E"/>
                </a:solidFill>
                <a:latin typeface="Gotham Book"/>
                <a:ea typeface="+mn-ea"/>
                <a:cs typeface="Gotham Boo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8B8D8E"/>
                </a:solidFill>
                <a:latin typeface="Gotham Book"/>
                <a:ea typeface="+mn-ea"/>
                <a:cs typeface="Gotham Boo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8B8D8E"/>
                </a:solidFill>
                <a:latin typeface="Gotham Book"/>
                <a:ea typeface="+mn-ea"/>
                <a:cs typeface="Gotham Boo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8B8D8E"/>
                </a:solidFill>
                <a:latin typeface="Gotham Book"/>
                <a:ea typeface="+mn-ea"/>
                <a:cs typeface="Gotham Boo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8B8D8E"/>
                </a:solidFill>
                <a:latin typeface="Gotham Book"/>
                <a:ea typeface="+mn-ea"/>
                <a:cs typeface="Gotham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indent="0">
              <a:spcBef>
                <a:spcPts val="0"/>
              </a:spcBef>
              <a:buNone/>
            </a:pPr>
            <a:r>
              <a:rPr lang="en-US" sz="1400" b="1" kern="0" spc="-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Because of this dramatic change in scope and format, </a:t>
            </a:r>
            <a:r>
              <a:rPr lang="en-US" sz="1400" b="1" i="1" kern="0" spc="-50" dirty="0" smtClean="0">
                <a:solidFill>
                  <a:srgbClr val="F7941D"/>
                </a:solidFill>
                <a:latin typeface="Arial" pitchFamily="34" charset="0"/>
                <a:cs typeface="Arial" pitchFamily="34" charset="0"/>
              </a:rPr>
              <a:t>Hunger in America 2014 </a:t>
            </a:r>
            <a:r>
              <a:rPr lang="en-US" sz="1400" b="1" u="sng" kern="0" spc="-50" dirty="0" smtClean="0">
                <a:solidFill>
                  <a:srgbClr val="F7941D"/>
                </a:solidFill>
                <a:latin typeface="Arial" pitchFamily="34" charset="0"/>
                <a:cs typeface="Arial" pitchFamily="34" charset="0"/>
              </a:rPr>
              <a:t>cannot</a:t>
            </a:r>
            <a:r>
              <a:rPr lang="en-US" sz="1400" b="1" kern="0" spc="-50" dirty="0" smtClean="0">
                <a:solidFill>
                  <a:srgbClr val="F7941D"/>
                </a:solidFill>
                <a:latin typeface="Arial" pitchFamily="34" charset="0"/>
                <a:cs typeface="Arial" pitchFamily="34" charset="0"/>
              </a:rPr>
              <a:t> be directly compared to previous studies.  In framing our storylines for 2014, the National Office </a:t>
            </a:r>
            <a:r>
              <a:rPr lang="en-US" sz="1400" b="1" u="sng" kern="0" spc="-50" dirty="0" smtClean="0">
                <a:solidFill>
                  <a:srgbClr val="F7941D"/>
                </a:solidFill>
                <a:latin typeface="Arial" pitchFamily="34" charset="0"/>
                <a:cs typeface="Arial" pitchFamily="34" charset="0"/>
              </a:rPr>
              <a:t>will not</a:t>
            </a:r>
            <a:r>
              <a:rPr lang="en-US" sz="1400" b="1" kern="0" spc="-50" dirty="0" smtClean="0">
                <a:solidFill>
                  <a:srgbClr val="F7941D"/>
                </a:solidFill>
                <a:latin typeface="Arial" pitchFamily="34" charset="0"/>
                <a:cs typeface="Arial" pitchFamily="34" charset="0"/>
              </a:rPr>
              <a:t> be making direct comparisons to the findings from 2010.</a:t>
            </a:r>
          </a:p>
          <a:p>
            <a:pPr marL="1588" indent="0">
              <a:spcBef>
                <a:spcPts val="0"/>
              </a:spcBef>
              <a:spcAft>
                <a:spcPts val="400"/>
              </a:spcAft>
              <a:buNone/>
            </a:pPr>
            <a:endParaRPr lang="en-US" sz="1050" b="1" kern="0" spc="-5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616" y="3628485"/>
            <a:ext cx="335309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05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579" y="1609785"/>
            <a:ext cx="7117242" cy="4381380"/>
          </a:xfrm>
          <a:prstGeom prst="rect">
            <a:avLst/>
          </a:prstGeom>
        </p:spPr>
      </p:pic>
      <p:sp>
        <p:nvSpPr>
          <p:cNvPr id="8" name="Round Diagonal Corner Rectangle 7"/>
          <p:cNvSpPr/>
          <p:nvPr/>
        </p:nvSpPr>
        <p:spPr>
          <a:xfrm>
            <a:off x="572958" y="627237"/>
            <a:ext cx="7728201" cy="680734"/>
          </a:xfrm>
          <a:prstGeom prst="round2DiagRect">
            <a:avLst/>
          </a:prstGeom>
          <a:solidFill>
            <a:srgbClr val="BFD7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spc="-150" dirty="0" smtClean="0">
                <a:solidFill>
                  <a:srgbClr val="F7941D"/>
                </a:solidFill>
                <a:latin typeface="Arial" pitchFamily="34" charset="0"/>
                <a:cs typeface="Arial" pitchFamily="34" charset="0"/>
              </a:rPr>
              <a:t>HUNGER IN AMERICA: </a:t>
            </a:r>
            <a:r>
              <a:rPr lang="en-US" sz="2400" b="1" spc="-15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Methodology &amp; What’s New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090913"/>
              </p:ext>
            </p:extLst>
          </p:nvPr>
        </p:nvGraphicFramePr>
        <p:xfrm>
          <a:off x="960167" y="1687251"/>
          <a:ext cx="8247627" cy="3972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6958"/>
                <a:gridCol w="2791460"/>
                <a:gridCol w="2749209"/>
              </a:tblGrid>
              <a:tr h="453959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kern="0" spc="-50" dirty="0" smtClean="0">
                          <a:solidFill>
                            <a:schemeClr val="accent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 HIA 2010:</a:t>
                      </a:r>
                      <a:endParaRPr lang="en-US" sz="1800" b="1" i="0" kern="0" spc="-50" dirty="0">
                        <a:solidFill>
                          <a:schemeClr val="accent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0000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kern="0" spc="-50" dirty="0" smtClean="0">
                          <a:solidFill>
                            <a:schemeClr val="accent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 HIA 2014:</a:t>
                      </a:r>
                      <a:endParaRPr lang="en-US" sz="1800" b="1" i="0" kern="0" spc="-50" dirty="0">
                        <a:solidFill>
                          <a:schemeClr val="accent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0000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kern="0" spc="-50" dirty="0" smtClean="0">
                          <a:solidFill>
                            <a:schemeClr val="accent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Result</a:t>
                      </a:r>
                      <a:endParaRPr lang="en-US" sz="1800" b="1" i="0" kern="0" spc="-50" dirty="0">
                        <a:solidFill>
                          <a:schemeClr val="accent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0000">
                        <a:alpha val="5098"/>
                      </a:srgbClr>
                    </a:solidFill>
                  </a:tcPr>
                </a:tc>
              </a:tr>
              <a:tr h="1172728">
                <a:tc>
                  <a:txBody>
                    <a:bodyPr/>
                    <a:lstStyle/>
                    <a:p>
                      <a:r>
                        <a:rPr lang="en-US" sz="1400" b="1" i="0" kern="0" spc="-50" dirty="0" smtClean="0">
                          <a:solidFill>
                            <a:schemeClr val="accent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Programs were categorized as </a:t>
                      </a:r>
                      <a:r>
                        <a:rPr lang="en-US" sz="1400" b="1" i="0" kern="0" spc="-50" dirty="0" smtClean="0">
                          <a:solidFill>
                            <a:srgbClr val="C02F8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pantries, kitchens, and shelters</a:t>
                      </a:r>
                      <a:r>
                        <a:rPr lang="en-US" sz="1400" b="1" i="0" kern="0" spc="-50" dirty="0" smtClean="0">
                          <a:solidFill>
                            <a:schemeClr val="accent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Data was weighted using</a:t>
                      </a:r>
                      <a:r>
                        <a:rPr lang="en-US" sz="1400" b="1" i="0" kern="0" spc="-50" baseline="0" dirty="0" smtClean="0">
                          <a:solidFill>
                            <a:schemeClr val="accent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these </a:t>
                      </a:r>
                      <a:r>
                        <a:rPr lang="en-US" sz="1400" b="1" i="0" kern="0" spc="-50" dirty="0" smtClean="0">
                          <a:solidFill>
                            <a:schemeClr val="accent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categories.</a:t>
                      </a:r>
                      <a:endParaRPr lang="en-US" sz="1400" b="1" i="0" kern="0" spc="-50" dirty="0">
                        <a:solidFill>
                          <a:schemeClr val="accent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0000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kern="0" spc="-50" dirty="0" smtClean="0">
                          <a:solidFill>
                            <a:schemeClr val="accent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Programs are categorized as </a:t>
                      </a:r>
                      <a:r>
                        <a:rPr lang="en-US" sz="1400" b="1" i="0" kern="0" spc="-50" dirty="0" smtClean="0">
                          <a:solidFill>
                            <a:srgbClr val="C02F8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meal and grocery</a:t>
                      </a:r>
                      <a:r>
                        <a:rPr lang="en-US" sz="1400" b="1" i="0" kern="0" spc="-50" dirty="0" smtClean="0">
                          <a:solidFill>
                            <a:schemeClr val="accent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Data was weighted using these 2 categories.</a:t>
                      </a:r>
                      <a:endParaRPr lang="en-US" sz="1400" b="1" i="0" kern="0" spc="-50" dirty="0">
                        <a:solidFill>
                          <a:schemeClr val="accent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0000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kern="0" spc="-50" dirty="0" smtClean="0">
                          <a:solidFill>
                            <a:schemeClr val="accent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HIA 2014 included much broader and more diverse program types but </a:t>
                      </a:r>
                      <a:r>
                        <a:rPr lang="en-US" sz="1400" b="1" i="0" kern="0" spc="-50" dirty="0" smtClean="0">
                          <a:solidFill>
                            <a:srgbClr val="FF7F15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data are not calculated the same</a:t>
                      </a:r>
                      <a:r>
                        <a:rPr lang="en-US" sz="1400" b="1" i="0" kern="0" spc="-50" dirty="0" smtClean="0">
                          <a:solidFill>
                            <a:schemeClr val="accent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en-US" sz="1400" b="1" i="0" kern="0" spc="-50" dirty="0">
                        <a:solidFill>
                          <a:schemeClr val="accent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0000">
                        <a:alpha val="5098"/>
                      </a:srgbClr>
                    </a:solidFill>
                  </a:tcPr>
                </a:tc>
              </a:tr>
              <a:tr h="1172728">
                <a:tc>
                  <a:txBody>
                    <a:bodyPr/>
                    <a:lstStyle/>
                    <a:p>
                      <a:r>
                        <a:rPr lang="en-US" sz="1400" b="1" i="0" kern="0" spc="-50" dirty="0" smtClean="0">
                          <a:solidFill>
                            <a:schemeClr val="accent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Client surveys were</a:t>
                      </a:r>
                      <a:r>
                        <a:rPr lang="en-US" sz="1400" b="1" i="0" kern="0" spc="-50" baseline="0" dirty="0" smtClean="0">
                          <a:solidFill>
                            <a:schemeClr val="accent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b="1" i="0" kern="0" spc="-50" baseline="0" dirty="0" smtClean="0">
                          <a:solidFill>
                            <a:srgbClr val="C02F8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face-to-face interviews </a:t>
                      </a:r>
                      <a:r>
                        <a:rPr lang="en-US" sz="1400" b="1" i="0" kern="0" spc="-50" baseline="0" dirty="0" smtClean="0">
                          <a:solidFill>
                            <a:schemeClr val="accent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with volunteers.</a:t>
                      </a:r>
                      <a:endParaRPr lang="en-US" sz="1400" b="1" i="0" kern="0" spc="-50" dirty="0">
                        <a:solidFill>
                          <a:schemeClr val="accent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0000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kern="0" spc="-50" dirty="0" smtClean="0">
                          <a:solidFill>
                            <a:schemeClr val="accent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Client</a:t>
                      </a:r>
                      <a:r>
                        <a:rPr lang="en-US" sz="1400" b="1" i="0" kern="0" spc="-50" baseline="0" dirty="0" smtClean="0">
                          <a:solidFill>
                            <a:schemeClr val="accent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surveys were </a:t>
                      </a:r>
                      <a:r>
                        <a:rPr lang="en-US" sz="1400" b="1" i="0" kern="0" spc="-50" baseline="0" dirty="0" smtClean="0">
                          <a:solidFill>
                            <a:srgbClr val="C02F8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self-administered </a:t>
                      </a:r>
                      <a:r>
                        <a:rPr lang="en-US" sz="1400" b="1" i="0" kern="0" spc="-50" baseline="0" dirty="0" smtClean="0">
                          <a:solidFill>
                            <a:schemeClr val="accent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using touchscreen, private tablets.</a:t>
                      </a:r>
                      <a:endParaRPr lang="en-US" sz="1400" b="1" i="0" kern="0" spc="-50" dirty="0">
                        <a:solidFill>
                          <a:schemeClr val="accent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0000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kern="0" spc="-50" dirty="0" smtClean="0">
                          <a:solidFill>
                            <a:schemeClr val="accent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The</a:t>
                      </a:r>
                      <a:r>
                        <a:rPr lang="en-US" sz="1400" b="1" i="0" kern="0" spc="-50" baseline="0" dirty="0" smtClean="0">
                          <a:solidFill>
                            <a:schemeClr val="accent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ACASI tablet software is associated with greater respondent honesty; </a:t>
                      </a:r>
                      <a:r>
                        <a:rPr lang="en-US" sz="1400" b="1" i="0" kern="0" spc="-50" baseline="0" dirty="0" smtClean="0">
                          <a:solidFill>
                            <a:srgbClr val="FF7F15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clients may have responded differently</a:t>
                      </a:r>
                      <a:r>
                        <a:rPr lang="en-US" sz="1400" b="1" i="0" kern="0" spc="-50" baseline="0" dirty="0" smtClean="0">
                          <a:solidFill>
                            <a:schemeClr val="accent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en-US" sz="1400" b="1" i="0" kern="0" spc="-50" dirty="0">
                        <a:solidFill>
                          <a:schemeClr val="accent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0000">
                        <a:alpha val="5098"/>
                      </a:srgbClr>
                    </a:solidFill>
                  </a:tcPr>
                </a:tc>
              </a:tr>
              <a:tr h="1172728">
                <a:tc>
                  <a:txBody>
                    <a:bodyPr/>
                    <a:lstStyle/>
                    <a:p>
                      <a:r>
                        <a:rPr lang="en-US" sz="1400" b="1" i="0" kern="0" spc="-50" baseline="0" dirty="0" smtClean="0">
                          <a:solidFill>
                            <a:schemeClr val="accent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Client surveys were only collected at </a:t>
                      </a:r>
                      <a:r>
                        <a:rPr lang="en-US" sz="1400" b="1" i="0" kern="0" spc="-50" baseline="0" dirty="0" smtClean="0">
                          <a:solidFill>
                            <a:srgbClr val="C02F8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pantries, kitchens, and shelters</a:t>
                      </a:r>
                      <a:r>
                        <a:rPr lang="en-US" sz="1400" b="1" i="0" kern="0" spc="-50" baseline="0" dirty="0" smtClean="0">
                          <a:solidFill>
                            <a:schemeClr val="accent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en-US" sz="1400" b="1" i="0" kern="0" spc="-50" baseline="0" dirty="0">
                        <a:solidFill>
                          <a:schemeClr val="accent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0000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kern="0" spc="-50" baseline="0" dirty="0" smtClean="0">
                          <a:solidFill>
                            <a:schemeClr val="accent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Client surveys were collected at all eligible program types, including </a:t>
                      </a:r>
                      <a:r>
                        <a:rPr lang="en-US" sz="1400" b="1" i="0" kern="0" spc="-50" baseline="0" dirty="0" smtClean="0">
                          <a:solidFill>
                            <a:srgbClr val="C02F8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senior meals, residential programs, and more</a:t>
                      </a:r>
                      <a:r>
                        <a:rPr lang="en-US" sz="1400" b="1" i="0" kern="0" spc="-50" baseline="0" dirty="0" smtClean="0">
                          <a:solidFill>
                            <a:schemeClr val="accent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en-US" sz="1400" b="1" i="0" kern="0" spc="-50" baseline="0" dirty="0">
                        <a:solidFill>
                          <a:schemeClr val="accent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0000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kern="0" spc="-50" baseline="0" dirty="0" smtClean="0">
                          <a:solidFill>
                            <a:schemeClr val="accent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Client demographics may have shifted by </a:t>
                      </a:r>
                      <a:r>
                        <a:rPr lang="en-US" sz="1400" b="1" i="0" kern="0" spc="-50" baseline="0" dirty="0" smtClean="0">
                          <a:solidFill>
                            <a:srgbClr val="FF7F15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including previously-excluded populations</a:t>
                      </a:r>
                      <a:r>
                        <a:rPr lang="en-US" sz="1400" b="1" i="0" kern="0" spc="-50" baseline="0" dirty="0" smtClean="0">
                          <a:solidFill>
                            <a:schemeClr val="accent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en-US" sz="1400" b="1" i="0" kern="0" spc="-50" baseline="0" dirty="0">
                        <a:solidFill>
                          <a:schemeClr val="accent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0000">
                        <a:alpha val="5098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439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Klein_142618-0225_CR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058400" cy="64008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830803" y="928914"/>
            <a:ext cx="2712771" cy="4572000"/>
            <a:chOff x="462373" y="928914"/>
            <a:chExt cx="2712771" cy="4572000"/>
          </a:xfrm>
        </p:grpSpPr>
        <p:sp>
          <p:nvSpPr>
            <p:cNvPr id="4" name="Round Diagonal Corner Rectangle 3"/>
            <p:cNvSpPr/>
            <p:nvPr/>
          </p:nvSpPr>
          <p:spPr>
            <a:xfrm>
              <a:off x="462373" y="928914"/>
              <a:ext cx="2712771" cy="4572000"/>
            </a:xfrm>
            <a:prstGeom prst="round2DiagRect">
              <a:avLst>
                <a:gd name="adj1" fmla="val 9444"/>
                <a:gd name="adj2" fmla="val 0"/>
              </a:avLst>
            </a:prstGeom>
            <a:solidFill>
              <a:srgbClr val="BFD73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2373" y="1140863"/>
              <a:ext cx="27127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2373" y="2512413"/>
              <a:ext cx="2712771" cy="634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80000"/>
                </a:lnSpc>
              </a:pPr>
              <a:r>
                <a:rPr lang="en-US" sz="2200" b="1" cap="all" spc="-80" dirty="0" smtClean="0">
                  <a:solidFill>
                    <a:srgbClr val="FFFFFF"/>
                  </a:solidFill>
                  <a:latin typeface="Arial"/>
                  <a:cs typeface="Arial"/>
                </a:rPr>
                <a:t>Vermont </a:t>
              </a:r>
            </a:p>
            <a:p>
              <a:pPr lvl="0" algn="ctr">
                <a:lnSpc>
                  <a:spcPct val="80000"/>
                </a:lnSpc>
              </a:pPr>
              <a:r>
                <a:rPr lang="en-US" sz="2200" b="1" cap="all" spc="-80" dirty="0" smtClean="0">
                  <a:solidFill>
                    <a:srgbClr val="FFFFFF"/>
                  </a:solidFill>
                  <a:latin typeface="Arial"/>
                  <a:cs typeface="Arial"/>
                </a:rPr>
                <a:t>Results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884359" y="2282511"/>
              <a:ext cx="1868799" cy="0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839" y="4317993"/>
            <a:ext cx="2461346" cy="61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ANhOJlVjL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8620" y="475861"/>
            <a:ext cx="9714205" cy="546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2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572958" y="627237"/>
            <a:ext cx="7728201" cy="680734"/>
          </a:xfrm>
          <a:prstGeom prst="round2DiagRect">
            <a:avLst/>
          </a:prstGeom>
          <a:solidFill>
            <a:srgbClr val="BFD7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spc="-150" dirty="0" smtClean="0">
                <a:solidFill>
                  <a:srgbClr val="F7941D"/>
                </a:solidFill>
                <a:latin typeface="Arial" pitchFamily="34" charset="0"/>
                <a:cs typeface="Arial" pitchFamily="34" charset="0"/>
              </a:rPr>
              <a:t>HUNGER IN AMERICA: </a:t>
            </a:r>
            <a:r>
              <a:rPr lang="en-US" sz="2400" b="1" spc="-15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Who do we serve?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eft Brace 14"/>
          <p:cNvSpPr/>
          <p:nvPr/>
        </p:nvSpPr>
        <p:spPr>
          <a:xfrm rot="16200000">
            <a:off x="4862750" y="-1029663"/>
            <a:ext cx="332901" cy="5124958"/>
          </a:xfrm>
          <a:prstGeom prst="leftBrace">
            <a:avLst/>
          </a:prstGeom>
          <a:ln w="12700" cmpd="sng"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933" y="3410261"/>
            <a:ext cx="4530533" cy="174671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70383" y="1637895"/>
            <a:ext cx="81362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BFD730"/>
                </a:solidFill>
                <a:latin typeface="Arial"/>
                <a:cs typeface="Arial"/>
              </a:rPr>
              <a:t>153,100</a:t>
            </a:r>
          </a:p>
          <a:p>
            <a:pPr algn="ctr"/>
            <a:r>
              <a:rPr lang="en-US" sz="6000" b="1" dirty="0" smtClean="0">
                <a:solidFill>
                  <a:srgbClr val="BFD730"/>
                </a:solidFill>
                <a:latin typeface="Arial"/>
                <a:cs typeface="Arial"/>
              </a:rPr>
              <a:t>Individuals Annually</a:t>
            </a:r>
            <a:endParaRPr lang="en-US" sz="6000" b="1" dirty="0">
              <a:solidFill>
                <a:srgbClr val="BFD730"/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63933" y="5140258"/>
            <a:ext cx="135638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660066"/>
                </a:solidFill>
                <a:latin typeface="Arial"/>
                <a:cs typeface="Arial"/>
              </a:rPr>
              <a:t>7.5%</a:t>
            </a:r>
          </a:p>
          <a:p>
            <a:pPr algn="ctr"/>
            <a:r>
              <a:rPr lang="en-US" sz="1500" dirty="0" smtClean="0">
                <a:solidFill>
                  <a:srgbClr val="660066"/>
                </a:solidFill>
                <a:latin typeface="Arial"/>
                <a:cs typeface="Arial"/>
              </a:rPr>
              <a:t>0-5</a:t>
            </a:r>
            <a:endParaRPr lang="en-US" sz="1500" dirty="0">
              <a:solidFill>
                <a:srgbClr val="660066"/>
              </a:solidFill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24179" y="5139093"/>
            <a:ext cx="135638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2F86"/>
                </a:solidFill>
                <a:latin typeface="Arial"/>
                <a:cs typeface="Arial"/>
              </a:rPr>
              <a:t>16.4%</a:t>
            </a:r>
          </a:p>
          <a:p>
            <a:pPr algn="ctr"/>
            <a:r>
              <a:rPr lang="en-US" sz="1500" dirty="0" smtClean="0">
                <a:solidFill>
                  <a:srgbClr val="C02F86"/>
                </a:solidFill>
                <a:latin typeface="Arial"/>
                <a:cs typeface="Arial"/>
              </a:rPr>
              <a:t>6-17</a:t>
            </a:r>
            <a:endParaRPr lang="en-US" sz="1500" dirty="0">
              <a:solidFill>
                <a:srgbClr val="C02F86"/>
              </a:solidFill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18027" y="5140002"/>
            <a:ext cx="135638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9EDE"/>
                </a:solidFill>
                <a:latin typeface="Arial"/>
                <a:cs typeface="Arial"/>
              </a:rPr>
              <a:t>59.4%</a:t>
            </a:r>
          </a:p>
          <a:p>
            <a:pPr algn="ctr"/>
            <a:r>
              <a:rPr lang="en-US" sz="1500" dirty="0" smtClean="0">
                <a:solidFill>
                  <a:srgbClr val="009EDE"/>
                </a:solidFill>
                <a:latin typeface="Arial"/>
                <a:cs typeface="Arial"/>
              </a:rPr>
              <a:t>18-59</a:t>
            </a:r>
            <a:endParaRPr lang="en-US" sz="1500" dirty="0">
              <a:solidFill>
                <a:srgbClr val="009EDE"/>
              </a:solidFill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92558" y="5140002"/>
            <a:ext cx="135638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BFD730"/>
                </a:solidFill>
                <a:latin typeface="Arial"/>
                <a:cs typeface="Arial"/>
              </a:rPr>
              <a:t>16.7%</a:t>
            </a:r>
          </a:p>
          <a:p>
            <a:pPr algn="ctr"/>
            <a:r>
              <a:rPr lang="en-US" sz="1500" dirty="0" smtClean="0">
                <a:solidFill>
                  <a:srgbClr val="BFD730"/>
                </a:solidFill>
                <a:latin typeface="Arial"/>
                <a:cs typeface="Arial"/>
              </a:rPr>
              <a:t>60 +</a:t>
            </a:r>
            <a:endParaRPr lang="en-US" sz="1500" dirty="0">
              <a:solidFill>
                <a:srgbClr val="BFD73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003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572958" y="627237"/>
            <a:ext cx="7728201" cy="680734"/>
          </a:xfrm>
          <a:prstGeom prst="round2DiagRect">
            <a:avLst/>
          </a:prstGeom>
          <a:solidFill>
            <a:srgbClr val="BFD7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spc="-150" dirty="0" smtClean="0">
                <a:solidFill>
                  <a:srgbClr val="F7941D"/>
                </a:solidFill>
                <a:latin typeface="Arial" pitchFamily="34" charset="0"/>
                <a:cs typeface="Arial" pitchFamily="34" charset="0"/>
              </a:rPr>
              <a:t>HUNGER IN AMERICA: </a:t>
            </a:r>
            <a:r>
              <a:rPr lang="en-US" sz="2400" b="1" spc="-15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Coping Strategies and Health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eft Brace 14"/>
          <p:cNvSpPr/>
          <p:nvPr/>
        </p:nvSpPr>
        <p:spPr>
          <a:xfrm rot="16200000">
            <a:off x="4862750" y="-1011001"/>
            <a:ext cx="332901" cy="5124958"/>
          </a:xfrm>
          <a:prstGeom prst="leftBrace">
            <a:avLst/>
          </a:prstGeom>
          <a:ln w="12700" cmpd="sng"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34" y="1851182"/>
            <a:ext cx="7222994" cy="12019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68934" y="3066089"/>
            <a:ext cx="1577974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66FF"/>
                </a:solidFill>
                <a:latin typeface="Arial"/>
                <a:cs typeface="Arial"/>
              </a:rPr>
              <a:t>72%</a:t>
            </a:r>
          </a:p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PURCHASE INEXPENSIVE, UNHEALTHY FOOD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08421" y="3066089"/>
            <a:ext cx="135638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"/>
                <a:cs typeface="Arial"/>
              </a:rPr>
              <a:t>53%</a:t>
            </a:r>
          </a:p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EAT FOOD PAST THE EXPIRATION DATE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82428" y="3053107"/>
            <a:ext cx="13563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2F86"/>
                </a:solidFill>
                <a:latin typeface="Arial"/>
                <a:cs typeface="Arial"/>
              </a:rPr>
              <a:t>53%</a:t>
            </a:r>
          </a:p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RECEIVE HELP FROM FRIENDS OR FAMILY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08179" y="3066089"/>
            <a:ext cx="13563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66FF"/>
                </a:solidFill>
                <a:latin typeface="Arial"/>
                <a:cs typeface="Arial"/>
              </a:rPr>
              <a:t>31%</a:t>
            </a:r>
          </a:p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WATER DOWN FOOD OR DRINKS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25259" y="3066089"/>
            <a:ext cx="13563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Arial"/>
                <a:cs typeface="Arial"/>
              </a:rPr>
              <a:t>25%</a:t>
            </a:r>
          </a:p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SELL OR PAWN PERSONAL PROPERTY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62142" y="3066089"/>
            <a:ext cx="13563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C000"/>
                </a:solidFill>
                <a:latin typeface="Arial"/>
                <a:cs typeface="Arial"/>
              </a:rPr>
              <a:t>36%</a:t>
            </a:r>
          </a:p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GROW FOOD IN A GARDEN</a:t>
            </a:r>
            <a:endParaRPr lang="en-US" sz="105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934" y="4204862"/>
            <a:ext cx="1600423" cy="15432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371" y="4204862"/>
            <a:ext cx="1781424" cy="145752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930354" y="4270799"/>
            <a:ext cx="15949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tx2"/>
                </a:solidFill>
                <a:latin typeface="Arial"/>
                <a:cs typeface="Arial"/>
              </a:rPr>
              <a:t>23%</a:t>
            </a:r>
          </a:p>
          <a:p>
            <a:r>
              <a:rPr lang="en-US" sz="1200" dirty="0" smtClean="0">
                <a:solidFill>
                  <a:schemeClr val="tx2"/>
                </a:solidFill>
                <a:latin typeface="Arial"/>
                <a:cs typeface="Arial"/>
              </a:rPr>
              <a:t>OF HOUSEHOLDS HAVE A MEMBER WITH DIABETES</a:t>
            </a:r>
            <a:endParaRPr lang="en-US" sz="12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62142" y="4270799"/>
            <a:ext cx="159498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336600"/>
                </a:solidFill>
                <a:latin typeface="Arial"/>
                <a:cs typeface="Arial"/>
              </a:rPr>
              <a:t>46%</a:t>
            </a:r>
          </a:p>
          <a:p>
            <a:r>
              <a:rPr lang="en-US" sz="1200" dirty="0" smtClean="0">
                <a:solidFill>
                  <a:srgbClr val="336600"/>
                </a:solidFill>
                <a:latin typeface="Arial"/>
                <a:cs typeface="Arial"/>
              </a:rPr>
              <a:t>OF HOUSEHOLDS HAVE A MEMBER WITH HIGH BLOOD PRESSURE</a:t>
            </a:r>
            <a:endParaRPr lang="en-US" sz="1200" dirty="0">
              <a:solidFill>
                <a:srgbClr val="3366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003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8">
      <a:dk1>
        <a:srgbClr val="000000"/>
      </a:dk1>
      <a:lt1>
        <a:sysClr val="window" lastClr="FFFFFF"/>
      </a:lt1>
      <a:dk2>
        <a:srgbClr val="F7941D"/>
      </a:dk2>
      <a:lt2>
        <a:srgbClr val="F1F1F1"/>
      </a:lt2>
      <a:accent1>
        <a:srgbClr val="F7941D"/>
      </a:accent1>
      <a:accent2>
        <a:srgbClr val="436026"/>
      </a:accent2>
      <a:accent3>
        <a:srgbClr val="BFD730"/>
      </a:accent3>
      <a:accent4>
        <a:srgbClr val="C02F86"/>
      </a:accent4>
      <a:accent5>
        <a:srgbClr val="006CA3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r xmlns="a7dbb6e1-c1c7-4ddc-a5a6-33d429f8b1e8">Webinar</Fo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544443DED83845ACFE0B5284984B87" ma:contentTypeVersion="1" ma:contentTypeDescription="Create a new document." ma:contentTypeScope="" ma:versionID="cae114c2edf3fc6c2f3f3a346204fb0c">
  <xsd:schema xmlns:xsd="http://www.w3.org/2001/XMLSchema" xmlns:xs="http://www.w3.org/2001/XMLSchema" xmlns:p="http://schemas.microsoft.com/office/2006/metadata/properties" xmlns:ns2="a7dbb6e1-c1c7-4ddc-a5a6-33d429f8b1e8" targetNamespace="http://schemas.microsoft.com/office/2006/metadata/properties" ma:root="true" ma:fieldsID="35b17fa94f7fa03588b84a713325afb7" ns2:_="">
    <xsd:import namespace="a7dbb6e1-c1c7-4ddc-a5a6-33d429f8b1e8"/>
    <xsd:element name="properties">
      <xsd:complexType>
        <xsd:sequence>
          <xsd:element name="documentManagement">
            <xsd:complexType>
              <xsd:all>
                <xsd:element ref="ns2:Fo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dbb6e1-c1c7-4ddc-a5a6-33d429f8b1e8" elementFormDefault="qualified">
    <xsd:import namespace="http://schemas.microsoft.com/office/2006/documentManagement/types"/>
    <xsd:import namespace="http://schemas.microsoft.com/office/infopath/2007/PartnerControls"/>
    <xsd:element name="For" ma:index="8" nillable="true" ma:displayName="For" ma:internalName="Fo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2FAEA2-9444-4FF4-A1FE-75EE14BCB6F9}">
  <ds:schemaRefs>
    <ds:schemaRef ds:uri="a7dbb6e1-c1c7-4ddc-a5a6-33d429f8b1e8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77E7188-B65A-4A68-A46F-8306CEEEC6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8B3E62-E38A-4E89-A5CB-4099E4364F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dbb6e1-c1c7-4ddc-a5a6-33d429f8b1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31045</TotalTime>
  <Words>580</Words>
  <Application>Microsoft Office PowerPoint</Application>
  <PresentationFormat>Custom</PresentationFormat>
  <Paragraphs>127</Paragraphs>
  <Slides>16</Slides>
  <Notes>12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Social Capital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Chuck Robinson</dc:creator>
  <cp:lastModifiedBy>Judy Stermer</cp:lastModifiedBy>
  <cp:revision>1303</cp:revision>
  <cp:lastPrinted>2014-07-15T14:14:16Z</cp:lastPrinted>
  <dcterms:created xsi:type="dcterms:W3CDTF">2014-07-11T13:34:35Z</dcterms:created>
  <dcterms:modified xsi:type="dcterms:W3CDTF">2016-04-19T12:50:35Z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500</vt:r8>
  </property>
  <property fmtid="{D5CDD505-2E9C-101B-9397-08002B2CF9AE}" pid="3" name="TaxKeyword">
    <vt:lpwstr/>
  </property>
  <property fmtid="{D5CDD505-2E9C-101B-9397-08002B2CF9AE}" pid="4" name="ContentTypeId">
    <vt:lpwstr>0x010100DC544443DED83845ACFE0B5284984B87</vt:lpwstr>
  </property>
</Properties>
</file>