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2" r:id="rId4"/>
    <p:sldId id="304" r:id="rId5"/>
    <p:sldId id="303" r:id="rId6"/>
    <p:sldId id="305" r:id="rId7"/>
    <p:sldId id="299" r:id="rId8"/>
    <p:sldId id="306" r:id="rId9"/>
    <p:sldId id="307" r:id="rId10"/>
    <p:sldId id="308" r:id="rId11"/>
    <p:sldId id="264" r:id="rId12"/>
    <p:sldId id="279" r:id="rId13"/>
    <p:sldId id="289" r:id="rId14"/>
    <p:sldId id="268" r:id="rId15"/>
    <p:sldId id="291" r:id="rId16"/>
    <p:sldId id="309" r:id="rId17"/>
    <p:sldId id="301" r:id="rId18"/>
    <p:sldId id="31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5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3C83-099C-4EA3-ABCE-F3F21A93C5D2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A2F6-6618-4953-AE85-85D2764F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tt@vteca.org" TargetMode="External"/><Relationship Id="rId3" Type="http://schemas.openxmlformats.org/officeDocument/2006/relationships/hyperlink" Target="mailto:kelly@vtec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6" y="365125"/>
            <a:ext cx="8769049" cy="234420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/>
              <a:t>Effective Advocacy Skill Building for Public Policy Change on Issues of Hunger and Poverty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946578"/>
            <a:ext cx="10515600" cy="1754566"/>
          </a:xfrm>
        </p:spPr>
        <p:txBody>
          <a:bodyPr/>
          <a:lstStyle/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59" y="3089004"/>
            <a:ext cx="8283211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0500" y="5601970"/>
            <a:ext cx="971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vermontearlychildhoodalliance.org  *    802-229-4281  *  a program of the VT Community Loan </a:t>
            </a:r>
            <a:r>
              <a:rPr lang="en-US" b="1" i="1" dirty="0" smtClean="0"/>
              <a:t>Fund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5525" y="4463142"/>
            <a:ext cx="739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+mj-lt"/>
              </a:rPr>
              <a:t>Kelly Ault, Public Engagement Director</a:t>
            </a:r>
            <a:endParaRPr lang="en-US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26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Policymaking 101</a:t>
            </a:r>
            <a:r>
              <a:rPr lang="en-US" sz="4000" b="1" dirty="0"/>
              <a:t>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Bill </a:t>
            </a:r>
            <a:r>
              <a:rPr lang="en-US" sz="4000" b="1" dirty="0"/>
              <a:t>C</a:t>
            </a:r>
            <a:r>
              <a:rPr lang="en-US" sz="4000" b="1" dirty="0" smtClean="0"/>
              <a:t>onsideration </a:t>
            </a:r>
            <a:r>
              <a:rPr lang="en-US" sz="4000" b="1" dirty="0"/>
              <a:t>P</a:t>
            </a:r>
            <a:r>
              <a:rPr lang="en-US" sz="4000" b="1" dirty="0" smtClean="0"/>
              <a:t>rocess</a:t>
            </a:r>
            <a:endParaRPr lang="en-US" sz="4000" b="1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7" t="15141" r="6337" b="7115"/>
          <a:stretch/>
        </p:blipFill>
        <p:spPr>
          <a:xfrm>
            <a:off x="2489198" y="1841500"/>
            <a:ext cx="674993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ts val="9600"/>
              </a:lnSpc>
              <a:buNone/>
            </a:pPr>
            <a:r>
              <a:rPr lang="en-US" sz="6000" b="1" dirty="0" smtClean="0"/>
              <a:t>“Successful </a:t>
            </a:r>
            <a:r>
              <a:rPr lang="en-US" sz="6000" b="1" dirty="0"/>
              <a:t>connections with legislators rely </a:t>
            </a:r>
            <a:r>
              <a:rPr lang="en-US" sz="6000" b="1" dirty="0" smtClean="0"/>
              <a:t>on </a:t>
            </a:r>
          </a:p>
          <a:p>
            <a:pPr marL="0" indent="0" algn="ctr">
              <a:lnSpc>
                <a:spcPts val="9600"/>
              </a:lnSpc>
              <a:buNone/>
            </a:pPr>
            <a:r>
              <a:rPr lang="en-US" sz="6000" b="1" dirty="0" smtClean="0"/>
              <a:t>repeated</a:t>
            </a:r>
            <a:r>
              <a:rPr lang="en-US" sz="6000" b="1" dirty="0"/>
              <a:t>, quality </a:t>
            </a:r>
            <a:r>
              <a:rPr lang="en-US" sz="6000" b="1" dirty="0" smtClean="0"/>
              <a:t>interactions,  </a:t>
            </a:r>
          </a:p>
          <a:p>
            <a:pPr marL="0" indent="0" algn="ctr">
              <a:lnSpc>
                <a:spcPts val="9600"/>
              </a:lnSpc>
              <a:buNone/>
            </a:pPr>
            <a:r>
              <a:rPr lang="en-US" sz="6000" b="1" dirty="0" smtClean="0"/>
              <a:t>on </a:t>
            </a:r>
            <a:r>
              <a:rPr lang="en-US" sz="6000" b="1" dirty="0"/>
              <a:t>the legislators’ own terms, </a:t>
            </a:r>
            <a:r>
              <a:rPr lang="en-US" sz="6000" b="1" dirty="0" smtClean="0"/>
              <a:t>at </a:t>
            </a:r>
            <a:r>
              <a:rPr lang="en-US" sz="6000" b="1" dirty="0"/>
              <a:t>times when the legislators are most approachable</a:t>
            </a:r>
            <a:r>
              <a:rPr lang="en-US" sz="6000" b="1" dirty="0" smtClean="0"/>
              <a:t>.”</a:t>
            </a:r>
            <a:endParaRPr lang="en-US" sz="60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3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i="1" dirty="0" smtClean="0"/>
              <a:t>Advocacy 101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Effective Citizen Advocacy – Getting Started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/>
              <a:t>Get started by first asking yourself:</a:t>
            </a:r>
          </a:p>
          <a:p>
            <a:pPr lvl="1" algn="ctr">
              <a:lnSpc>
                <a:spcPct val="150000"/>
              </a:lnSpc>
            </a:pPr>
            <a:r>
              <a:rPr lang="en-US" sz="2700" dirty="0" smtClean="0"/>
              <a:t>What is my </a:t>
            </a:r>
            <a:r>
              <a:rPr lang="en-US" sz="2700" b="1" dirty="0" smtClean="0"/>
              <a:t>issue</a:t>
            </a:r>
            <a:r>
              <a:rPr lang="en-US" sz="2700" dirty="0"/>
              <a:t>? </a:t>
            </a:r>
            <a:r>
              <a:rPr lang="en-US" sz="2700" dirty="0" smtClean="0"/>
              <a:t>Who else is working on the issue?</a:t>
            </a:r>
          </a:p>
          <a:p>
            <a:pPr lvl="1" algn="ctr">
              <a:lnSpc>
                <a:spcPct val="150000"/>
              </a:lnSpc>
            </a:pPr>
            <a:r>
              <a:rPr lang="en-US" sz="2700" dirty="0" smtClean="0"/>
              <a:t>What is my </a:t>
            </a:r>
            <a:r>
              <a:rPr lang="en-US" sz="2700" b="1" dirty="0" smtClean="0"/>
              <a:t>role</a:t>
            </a:r>
            <a:r>
              <a:rPr lang="en-US" sz="2700" dirty="0" smtClean="0"/>
              <a:t>? What “expertise” do I offer legislators?</a:t>
            </a:r>
          </a:p>
          <a:p>
            <a:pPr lvl="1" algn="ctr">
              <a:lnSpc>
                <a:spcPct val="150000"/>
              </a:lnSpc>
            </a:pPr>
            <a:r>
              <a:rPr lang="en-US" sz="2700" dirty="0" smtClean="0"/>
              <a:t>What is my </a:t>
            </a:r>
            <a:r>
              <a:rPr lang="en-US" sz="2700" b="1" dirty="0" smtClean="0"/>
              <a:t>action plan</a:t>
            </a:r>
            <a:r>
              <a:rPr lang="en-US" sz="2700" dirty="0" smtClean="0"/>
              <a:t>? How can I spend time in the State House, see legislators at community events or communicate with them electronically?</a:t>
            </a:r>
            <a:endParaRPr lang="en-US" sz="2700" u="sng" dirty="0" smtClean="0"/>
          </a:p>
          <a:p>
            <a:pPr lvl="1" algn="ctr"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215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Advocacy 101:</a:t>
            </a:r>
            <a:br>
              <a:rPr lang="en-US" b="1" i="1" dirty="0" smtClean="0"/>
            </a:br>
            <a:r>
              <a:rPr lang="en-US" sz="3300" b="1" dirty="0" smtClean="0"/>
              <a:t>Moving along the Spectrum of Engagement from            “Constituent</a:t>
            </a:r>
            <a:r>
              <a:rPr lang="en-US" sz="3300" b="1" dirty="0"/>
              <a:t>” to </a:t>
            </a:r>
            <a:r>
              <a:rPr lang="en-US" sz="3300" b="1" dirty="0" smtClean="0"/>
              <a:t>“Advocate”</a:t>
            </a:r>
            <a:endParaRPr lang="en-US" sz="33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8343"/>
              </p:ext>
            </p:extLst>
          </p:nvPr>
        </p:nvGraphicFramePr>
        <p:xfrm>
          <a:off x="868199" y="1992701"/>
          <a:ext cx="10515603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977"/>
                <a:gridCol w="2102977"/>
                <a:gridCol w="2102977"/>
                <a:gridCol w="2102977"/>
                <a:gridCol w="2103695"/>
              </a:tblGrid>
              <a:tr h="451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JUST A BIT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ACTIVELY INVOLVED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SPOKEN OUT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BECOME A RESOURCE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257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“I’ve never advocated before.”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“I’ve left a message for my legislator or signed a petition on an issue.”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“I’ve submitted comments on an Administrative program or a bill, or attended Early Childhood Day at the Legislature.”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“I’ve met directly with my legislator on an issue or testified in a committee hearing.”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“I’ve monitored an issue in the State House by attending Legislative Committee meetings and working with lobbyists.”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5543" y="5694795"/>
            <a:ext cx="1048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  Constituent							Advocate</a:t>
            </a:r>
            <a:endParaRPr lang="en-US" sz="2000" b="1" dirty="0"/>
          </a:p>
        </p:txBody>
      </p:sp>
      <p:sp>
        <p:nvSpPr>
          <p:cNvPr id="5" name="Left-Right Arrow 4"/>
          <p:cNvSpPr/>
          <p:nvPr/>
        </p:nvSpPr>
        <p:spPr>
          <a:xfrm>
            <a:off x="1651000" y="5435236"/>
            <a:ext cx="8890000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837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Advocacy </a:t>
            </a:r>
            <a:r>
              <a:rPr lang="en-US" b="1" i="1" dirty="0" smtClean="0"/>
              <a:t>102: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/>
              <a:t>B</a:t>
            </a:r>
            <a:r>
              <a:rPr lang="en-US" sz="4000" b="1" dirty="0" smtClean="0"/>
              <a:t>eyond “Lobby Day</a:t>
            </a:r>
            <a:r>
              <a:rPr lang="en-US" sz="4000" b="1" dirty="0"/>
              <a:t>” – Building L</a:t>
            </a:r>
            <a:r>
              <a:rPr lang="en-US" sz="4000" b="1" dirty="0" smtClean="0"/>
              <a:t>ong </a:t>
            </a:r>
            <a:r>
              <a:rPr lang="en-US" sz="4000" b="1" dirty="0"/>
              <a:t>T</a:t>
            </a:r>
            <a:r>
              <a:rPr lang="en-US" sz="4000" b="1" dirty="0" smtClean="0"/>
              <a:t>erm </a:t>
            </a:r>
            <a:r>
              <a:rPr lang="en-US" sz="4000" b="1" dirty="0"/>
              <a:t>R</a:t>
            </a:r>
            <a:r>
              <a:rPr lang="en-US" sz="4000" b="1" dirty="0" smtClean="0"/>
              <a:t>elationships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880" y="1994153"/>
            <a:ext cx="6997919" cy="39684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Many successful citizen </a:t>
            </a:r>
            <a:r>
              <a:rPr lang="en-US" sz="4800" dirty="0"/>
              <a:t>engagement efforts rely on </a:t>
            </a:r>
            <a:r>
              <a:rPr lang="en-US" sz="4800" b="1" dirty="0" smtClean="0"/>
              <a:t>quality</a:t>
            </a:r>
            <a:r>
              <a:rPr lang="en-US" sz="4800" dirty="0" smtClean="0"/>
              <a:t> interactions with legislators, </a:t>
            </a:r>
            <a:r>
              <a:rPr lang="en-US" sz="4800" b="1" dirty="0"/>
              <a:t>not </a:t>
            </a:r>
            <a:r>
              <a:rPr lang="en-US" sz="4800" b="1" dirty="0" smtClean="0"/>
              <a:t>quantity</a:t>
            </a:r>
            <a:r>
              <a:rPr lang="en-US" sz="4800" dirty="0" smtClean="0"/>
              <a:t>.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They build on </a:t>
            </a:r>
            <a:r>
              <a:rPr lang="en-US" sz="4800" b="1" dirty="0" smtClean="0"/>
              <a:t>pre-existing relationships</a:t>
            </a:r>
            <a:r>
              <a:rPr lang="en-US" sz="4800" dirty="0" smtClean="0"/>
              <a:t>, developed over time in the State House and in the community.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Spending </a:t>
            </a:r>
            <a:r>
              <a:rPr lang="en-US" sz="4800" b="1" dirty="0"/>
              <a:t>time </a:t>
            </a:r>
            <a:r>
              <a:rPr lang="en-US" sz="4800" dirty="0"/>
              <a:t>in the State House, at events where legislators are present, and/or communicating with them </a:t>
            </a:r>
            <a:r>
              <a:rPr lang="en-US" sz="4800" dirty="0" smtClean="0"/>
              <a:t>electronically is critical.</a:t>
            </a:r>
            <a:endParaRPr lang="en-US" sz="48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67" t="19110" r="167" b="1555"/>
          <a:stretch/>
        </p:blipFill>
        <p:spPr>
          <a:xfrm>
            <a:off x="725466" y="2746556"/>
            <a:ext cx="3487608" cy="20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/>
              <a:t>Advocacy </a:t>
            </a:r>
            <a:r>
              <a:rPr lang="en-US" b="1" i="1" dirty="0" smtClean="0"/>
              <a:t>102:</a:t>
            </a:r>
            <a:br>
              <a:rPr lang="en-US" b="1" i="1" dirty="0" smtClean="0"/>
            </a:br>
            <a:r>
              <a:rPr lang="en-US" sz="4000" b="1" dirty="0" smtClean="0"/>
              <a:t>Identify “Your” Legislator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766" y="2061882"/>
            <a:ext cx="6722034" cy="4108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Building relationships </a:t>
            </a:r>
            <a:r>
              <a:rPr lang="en-US" dirty="0" smtClean="0"/>
              <a:t>where the legislator sees an advocate as an </a:t>
            </a:r>
            <a:r>
              <a:rPr lang="en-US" b="1" dirty="0" smtClean="0"/>
              <a:t>expert on the issue </a:t>
            </a:r>
            <a:r>
              <a:rPr lang="en-US" dirty="0" smtClean="0"/>
              <a:t>and feels </a:t>
            </a:r>
            <a:r>
              <a:rPr lang="en-US" b="1" dirty="0" smtClean="0"/>
              <a:t>accountable for their decisions </a:t>
            </a:r>
            <a:r>
              <a:rPr lang="en-US" dirty="0" smtClean="0"/>
              <a:t>makes interactions much more effective.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Often the most valuable relationships are between advocates </a:t>
            </a:r>
            <a:r>
              <a:rPr lang="en-US" dirty="0"/>
              <a:t>and relevant </a:t>
            </a:r>
            <a:r>
              <a:rPr lang="en-US" dirty="0" smtClean="0"/>
              <a:t>legislators </a:t>
            </a:r>
            <a:r>
              <a:rPr lang="en-US" dirty="0"/>
              <a:t>on </a:t>
            </a:r>
            <a:r>
              <a:rPr lang="en-US" b="1" dirty="0"/>
              <a:t>committees of jurisdiction</a:t>
            </a:r>
            <a:r>
              <a:rPr lang="en-US" dirty="0"/>
              <a:t>, leadership, etc. – not simply the legislators for whom the </a:t>
            </a:r>
            <a:r>
              <a:rPr lang="en-US" dirty="0" smtClean="0"/>
              <a:t>advocate </a:t>
            </a:r>
            <a:r>
              <a:rPr lang="en-US" dirty="0"/>
              <a:t>is a </a:t>
            </a:r>
            <a:r>
              <a:rPr lang="en-US" dirty="0" smtClean="0"/>
              <a:t>constituent.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92" y="2345766"/>
            <a:ext cx="3172508" cy="23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i="1" dirty="0"/>
              <a:t>Advocacy 102: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Effective </a:t>
            </a:r>
            <a:r>
              <a:rPr lang="en-US" b="1" dirty="0" smtClean="0"/>
              <a:t>Citizen Advocacy – 3 Key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900"/>
            <a:ext cx="10515600" cy="3929062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“Pleasant, Patient, Persistent” </a:t>
            </a:r>
            <a:r>
              <a:rPr lang="en-US" sz="3600" dirty="0" smtClean="0"/>
              <a:t>– then repeat …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dirty="0"/>
              <a:t>“Compelling, not comprehensive</a:t>
            </a:r>
            <a:r>
              <a:rPr lang="en-US" sz="3600" dirty="0" smtClean="0"/>
              <a:t>”</a:t>
            </a:r>
          </a:p>
          <a:p>
            <a:pPr marL="0" lvl="0" indent="0">
              <a:buNone/>
            </a:pPr>
            <a:endParaRPr lang="en-US" sz="3600" dirty="0"/>
          </a:p>
          <a:p>
            <a:r>
              <a:rPr lang="en-US" sz="3600" dirty="0" smtClean="0"/>
              <a:t>“It’s a team sport!”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Looking Ahead to 2017: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Relationships are </a:t>
            </a:r>
            <a:r>
              <a:rPr lang="en-US" b="1" dirty="0" smtClean="0"/>
              <a:t>Built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800" b="1" dirty="0"/>
              <a:t>S</a:t>
            </a:r>
            <a:r>
              <a:rPr lang="en-US" sz="4800" b="1" dirty="0" smtClean="0"/>
              <a:t>everal opportunities to connect with policymakers or take action  </a:t>
            </a:r>
          </a:p>
          <a:p>
            <a:pPr marL="0" indent="0">
              <a:buNone/>
            </a:pPr>
            <a:r>
              <a:rPr lang="en-US" sz="3600" dirty="0" smtClean="0"/>
              <a:t>Contact </a:t>
            </a:r>
            <a:r>
              <a:rPr lang="en-US" sz="3600" dirty="0"/>
              <a:t>my </a:t>
            </a:r>
            <a:r>
              <a:rPr lang="en-US" sz="3600" dirty="0" smtClean="0"/>
              <a:t>legislators or the Governor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  <a:r>
              <a:rPr lang="en-US" sz="3600" dirty="0"/>
              <a:t>	</a:t>
            </a:r>
            <a:r>
              <a:rPr lang="en-US" sz="3600" dirty="0" smtClean="0"/>
              <a:t>            Ask </a:t>
            </a:r>
            <a:r>
              <a:rPr lang="en-US" sz="3600" dirty="0"/>
              <a:t>Select Board members for </a:t>
            </a:r>
            <a:r>
              <a:rPr lang="en-US" sz="3600" dirty="0" smtClean="0"/>
              <a:t>support</a:t>
            </a:r>
          </a:p>
          <a:p>
            <a:pPr marL="0" indent="0">
              <a:buNone/>
            </a:pPr>
            <a:r>
              <a:rPr lang="en-US" sz="3600" dirty="0" smtClean="0"/>
              <a:t>Write </a:t>
            </a:r>
            <a:r>
              <a:rPr lang="en-US" sz="3600" dirty="0"/>
              <a:t>to the Agency that regulates/manages this </a:t>
            </a:r>
            <a:r>
              <a:rPr lang="en-US" sz="3600" dirty="0" smtClean="0"/>
              <a:t>issue</a:t>
            </a:r>
            <a:r>
              <a:rPr lang="en-US" sz="3600" dirty="0"/>
              <a:t> </a:t>
            </a:r>
            <a:r>
              <a:rPr lang="en-US" sz="3600" dirty="0" smtClean="0"/>
              <a:t>         Ask </a:t>
            </a:r>
            <a:r>
              <a:rPr lang="en-US" sz="3600" dirty="0"/>
              <a:t>my professional group for </a:t>
            </a:r>
            <a:r>
              <a:rPr lang="en-US" sz="3600" dirty="0" smtClean="0"/>
              <a:t>support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Bring </a:t>
            </a:r>
            <a:r>
              <a:rPr lang="en-US" sz="3600" dirty="0"/>
              <a:t>the issues to my church, synagogue, or other group</a:t>
            </a:r>
          </a:p>
          <a:p>
            <a:pPr marL="0" indent="0">
              <a:buNone/>
            </a:pPr>
            <a:r>
              <a:rPr lang="en-US" sz="3600" dirty="0" smtClean="0"/>
              <a:t>Write </a:t>
            </a:r>
            <a:r>
              <a:rPr lang="en-US" sz="3600" dirty="0"/>
              <a:t>a Letter to the </a:t>
            </a:r>
            <a:r>
              <a:rPr lang="en-US" sz="3600" dirty="0" smtClean="0"/>
              <a:t>Editor or call </a:t>
            </a:r>
            <a:r>
              <a:rPr lang="en-US" sz="3600" dirty="0"/>
              <a:t>a “talk radio” </a:t>
            </a:r>
            <a:r>
              <a:rPr lang="en-US" sz="3600" dirty="0" smtClean="0"/>
              <a:t>show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Join one or several of the groups working to help Vermont’s children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Places you might see legislators in your community</a:t>
            </a:r>
          </a:p>
          <a:p>
            <a:pPr marL="0" indent="0">
              <a:buNone/>
            </a:pPr>
            <a:r>
              <a:rPr lang="en-US" sz="3600" dirty="0" smtClean="0"/>
              <a:t>Town </a:t>
            </a:r>
            <a:r>
              <a:rPr lang="en-US" sz="3600" dirty="0"/>
              <a:t>Meeting Day			</a:t>
            </a:r>
            <a:r>
              <a:rPr lang="en-US" sz="3600" dirty="0" smtClean="0"/>
              <a:t>		Ribbon </a:t>
            </a:r>
            <a:r>
              <a:rPr lang="en-US" sz="3600" dirty="0"/>
              <a:t>cutting or open house</a:t>
            </a:r>
          </a:p>
          <a:p>
            <a:pPr marL="0" indent="0">
              <a:buNone/>
            </a:pPr>
            <a:r>
              <a:rPr lang="en-US" sz="3600" dirty="0" smtClean="0"/>
              <a:t>Local </a:t>
            </a:r>
            <a:r>
              <a:rPr lang="en-US" sz="3600" dirty="0"/>
              <a:t>business (coffee shop, etc.) 		</a:t>
            </a:r>
            <a:r>
              <a:rPr lang="en-US" sz="3600" dirty="0" smtClean="0"/>
              <a:t>		State </a:t>
            </a:r>
            <a:r>
              <a:rPr lang="en-US" sz="3600" dirty="0"/>
              <a:t>House</a:t>
            </a:r>
          </a:p>
          <a:p>
            <a:pPr marL="0" indent="0">
              <a:buNone/>
            </a:pPr>
            <a:r>
              <a:rPr lang="en-US" sz="3600" dirty="0" smtClean="0"/>
              <a:t>Local </a:t>
            </a:r>
            <a:r>
              <a:rPr lang="en-US" sz="3600" dirty="0"/>
              <a:t>sports/school event			</a:t>
            </a:r>
            <a:r>
              <a:rPr lang="en-US" sz="3600" dirty="0" smtClean="0"/>
              <a:t>		Local </a:t>
            </a:r>
            <a:r>
              <a:rPr lang="en-US" sz="3600" dirty="0"/>
              <a:t>Political </a:t>
            </a:r>
            <a:r>
              <a:rPr lang="en-US" sz="3600" dirty="0" err="1"/>
              <a:t>Cmte</a:t>
            </a:r>
            <a:r>
              <a:rPr lang="en-US" sz="3600" dirty="0"/>
              <a:t>. </a:t>
            </a:r>
            <a:r>
              <a:rPr lang="en-US" sz="3600" dirty="0" smtClean="0"/>
              <a:t>Meeting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Select </a:t>
            </a:r>
            <a:r>
              <a:rPr lang="en-US" sz="3600" dirty="0"/>
              <a:t>board, School board, or other government </a:t>
            </a:r>
            <a:r>
              <a:rPr lang="en-US" sz="3600" dirty="0" smtClean="0"/>
              <a:t>meeting	Chamber/</a:t>
            </a:r>
            <a:r>
              <a:rPr lang="en-US" sz="3600" dirty="0"/>
              <a:t>Professional meeting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54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/>
              <a:t>Looking Ahead to 2017:</a:t>
            </a:r>
            <a:br>
              <a:rPr lang="en-US" b="1" i="1" dirty="0"/>
            </a:br>
            <a:r>
              <a:rPr lang="en-US" sz="4000" b="1" dirty="0" smtClean="0"/>
              <a:t>Tactics and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1"/>
            <a:ext cx="10515600" cy="411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How can we work together in taking action on an issue?  </a:t>
            </a:r>
            <a:r>
              <a:rPr lang="en-US" b="1" i="1" dirty="0"/>
              <a:t>W</a:t>
            </a:r>
            <a:r>
              <a:rPr lang="en-US" b="1" i="1" dirty="0" smtClean="0"/>
              <a:t>e can:</a:t>
            </a:r>
          </a:p>
          <a:p>
            <a:r>
              <a:rPr lang="en-US" sz="3000" dirty="0"/>
              <a:t>Connect your interest to issues on the </a:t>
            </a:r>
            <a:r>
              <a:rPr lang="en-US" sz="3000" dirty="0" smtClean="0"/>
              <a:t>2017 </a:t>
            </a:r>
            <a:r>
              <a:rPr lang="en-US" sz="3000" dirty="0"/>
              <a:t>Legislative Agenda and to the other organizations or individuals working on the issue.</a:t>
            </a:r>
          </a:p>
          <a:p>
            <a:endParaRPr lang="en-US" sz="3000" dirty="0" smtClean="0"/>
          </a:p>
          <a:p>
            <a:r>
              <a:rPr lang="en-US" sz="3000" dirty="0" smtClean="0"/>
              <a:t>Design a plan for your relationship-building </a:t>
            </a:r>
            <a:r>
              <a:rPr lang="en-US" sz="3000" dirty="0"/>
              <a:t>with legislators and </a:t>
            </a:r>
            <a:r>
              <a:rPr lang="en-US" sz="3000" dirty="0" smtClean="0"/>
              <a:t>how we can support you as you increase your comfort level through ongoing contacts </a:t>
            </a:r>
            <a:r>
              <a:rPr lang="en-US" sz="3000" dirty="0"/>
              <a:t>on the </a:t>
            </a:r>
            <a:r>
              <a:rPr lang="en-US" sz="3000" dirty="0" smtClean="0"/>
              <a:t>issue, as part of a larger team.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We’re Here for You – Please </a:t>
            </a:r>
            <a:r>
              <a:rPr lang="en-US" b="1" dirty="0"/>
              <a:t>B</a:t>
            </a:r>
            <a:r>
              <a:rPr lang="en-US" b="1" dirty="0" smtClean="0"/>
              <a:t>e in Touch!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Matt Levin				Kelly Ault</a:t>
            </a:r>
          </a:p>
          <a:p>
            <a:pPr marL="0" indent="0">
              <a:buNone/>
            </a:pPr>
            <a:r>
              <a:rPr lang="en-US" dirty="0" smtClean="0"/>
              <a:t>	Executive Director			Public Engagement Director	</a:t>
            </a:r>
          </a:p>
          <a:p>
            <a:pPr marL="0" indent="0">
              <a:buNone/>
            </a:pPr>
            <a:r>
              <a:rPr lang="en-US" dirty="0" smtClean="0"/>
              <a:t>	802-229-4281			802-272-0795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matt@vteca.org</a:t>
            </a:r>
            <a:r>
              <a:rPr lang="en-US" dirty="0" smtClean="0"/>
              <a:t>			</a:t>
            </a:r>
            <a:r>
              <a:rPr lang="en-US" dirty="0" smtClean="0">
                <a:hlinkClick r:id="rId3"/>
              </a:rPr>
              <a:t>kelly@vteca.org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Sign up to get Alliance email alerts, or to become an individual member, at our website.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800" b="1" i="1" dirty="0"/>
              <a:t>vermontearlychildhoodalliance.org  *    802-229-4281  *  a program of the VT Community Loan Fund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6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110" y="293311"/>
            <a:ext cx="10795604" cy="601703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3000" dirty="0"/>
              <a:t>The </a:t>
            </a:r>
            <a:r>
              <a:rPr lang="en-US" sz="3000" b="1" dirty="0" smtClean="0"/>
              <a:t>Vermont </a:t>
            </a:r>
            <a:r>
              <a:rPr lang="en-US" sz="3000" b="1" dirty="0"/>
              <a:t>Early Childhood </a:t>
            </a:r>
            <a:r>
              <a:rPr lang="en-US" sz="3000" b="1" dirty="0" smtClean="0"/>
              <a:t>Alliance</a:t>
            </a:r>
            <a:r>
              <a:rPr lang="en-US" sz="3000" dirty="0" smtClean="0"/>
              <a:t> is a statewide, independent, advocacy coalition formed in 2000 to bring together the early childhood community on policy priorities in the areas of health, safety, food, economic security and early care and education.</a:t>
            </a:r>
          </a:p>
          <a:p>
            <a:pPr lvl="0" algn="ctr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Alliance’s </a:t>
            </a:r>
            <a:r>
              <a:rPr lang="en-US" sz="2800" dirty="0" smtClean="0"/>
              <a:t>goal </a:t>
            </a:r>
            <a:r>
              <a:rPr lang="en-US" sz="2800" dirty="0"/>
              <a:t>is to </a:t>
            </a:r>
            <a:r>
              <a:rPr lang="en-US" sz="2800" dirty="0" smtClean="0"/>
              <a:t>support professionals, service providers,  parents, teachers and employers in: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Becoming </a:t>
            </a:r>
            <a:r>
              <a:rPr lang="en-US" sz="2400" b="1" dirty="0"/>
              <a:t>more informed </a:t>
            </a:r>
            <a:r>
              <a:rPr lang="en-US" sz="2400" dirty="0"/>
              <a:t>on </a:t>
            </a:r>
            <a:r>
              <a:rPr lang="en-US" sz="2400" dirty="0" smtClean="0"/>
              <a:t>policy </a:t>
            </a:r>
            <a:r>
              <a:rPr lang="en-US" sz="2400" dirty="0"/>
              <a:t>issues and </a:t>
            </a:r>
            <a:r>
              <a:rPr lang="en-US" sz="2400" b="1" dirty="0" smtClean="0"/>
              <a:t>being more effective </a:t>
            </a:r>
            <a:r>
              <a:rPr lang="en-US" sz="2400" dirty="0"/>
              <a:t>in </a:t>
            </a:r>
            <a:r>
              <a:rPr lang="en-US" sz="2400" dirty="0" smtClean="0"/>
              <a:t>delivering messages;</a:t>
            </a:r>
            <a:endParaRPr lang="en-US" sz="2400" dirty="0"/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Build </a:t>
            </a:r>
            <a:r>
              <a:rPr lang="en-US" sz="2400" b="1" dirty="0"/>
              <a:t>relationships </a:t>
            </a:r>
            <a:r>
              <a:rPr lang="en-US" sz="2400" dirty="0" smtClean="0"/>
              <a:t>with legislators and administrative officials and increase their </a:t>
            </a:r>
            <a:r>
              <a:rPr lang="en-US" sz="2400" dirty="0"/>
              <a:t>comfort </a:t>
            </a:r>
            <a:r>
              <a:rPr lang="en-US" sz="2400" dirty="0" smtClean="0"/>
              <a:t>level in talking with them; and</a:t>
            </a:r>
          </a:p>
          <a:p>
            <a:pPr marL="274320" indent="-27432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Seek opportunities </a:t>
            </a:r>
            <a:r>
              <a:rPr lang="en-US" sz="2400" dirty="0" smtClean="0"/>
              <a:t>for ongoing contacts with policymakers and </a:t>
            </a:r>
            <a:r>
              <a:rPr lang="en-US" sz="2400" b="1" dirty="0" smtClean="0"/>
              <a:t>influence</a:t>
            </a:r>
            <a:r>
              <a:rPr lang="en-US" sz="2400" dirty="0" smtClean="0"/>
              <a:t> them at key times during the decision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249637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Session Outline – Key Topics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899"/>
            <a:ext cx="10515600" cy="41830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Reviewing 2016 </a:t>
            </a:r>
            <a:r>
              <a:rPr lang="en-US" dirty="0"/>
              <a:t>l</a:t>
            </a:r>
            <a:r>
              <a:rPr lang="en-US" dirty="0" smtClean="0"/>
              <a:t>egislative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r</a:t>
            </a:r>
            <a:r>
              <a:rPr lang="en-US" dirty="0" smtClean="0"/>
              <a:t>elating to hunger and poverty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Understanding the world of the </a:t>
            </a:r>
            <a:r>
              <a:rPr lang="en-US" dirty="0"/>
              <a:t>Vermont </a:t>
            </a:r>
            <a:r>
              <a:rPr lang="en-US" dirty="0" smtClean="0"/>
              <a:t>Legislature </a:t>
            </a:r>
            <a:r>
              <a:rPr lang="en-US" dirty="0"/>
              <a:t>and </a:t>
            </a:r>
            <a:r>
              <a:rPr lang="en-US" dirty="0" smtClean="0"/>
              <a:t>Administration</a:t>
            </a:r>
            <a:r>
              <a:rPr lang="en-US" dirty="0"/>
              <a:t>	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Cultivating techniques for effective </a:t>
            </a:r>
            <a:r>
              <a:rPr lang="en-US" dirty="0"/>
              <a:t>citizen advocacy in the State </a:t>
            </a:r>
            <a:r>
              <a:rPr lang="en-US" dirty="0" smtClean="0"/>
              <a:t>House and in the community </a:t>
            </a:r>
            <a:r>
              <a:rPr lang="en-US" dirty="0"/>
              <a:t>		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Moving from “constituent” to “advocate” </a:t>
            </a:r>
            <a:r>
              <a:rPr lang="en-US" dirty="0" smtClean="0"/>
              <a:t>in order to influence policy change</a:t>
            </a:r>
            <a:r>
              <a:rPr lang="en-US" dirty="0"/>
              <a:t>	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Looking ahead to 2017. Let’s work together!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Introduction to Advocacy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201"/>
            <a:ext cx="10515600" cy="4068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What is advocacy?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Assess your advocacy experiences: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Do you know your legislator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sz="2800" dirty="0" smtClean="0"/>
              <a:t>a “regulator”? Have you ever talked to them about an issue you care about?</a:t>
            </a:r>
            <a:endParaRPr lang="en-US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Describe an experience you’ve had advocating for something.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3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Why </a:t>
            </a:r>
            <a:r>
              <a:rPr lang="en-US" sz="4800" b="1" dirty="0"/>
              <a:t>S</a:t>
            </a:r>
            <a:r>
              <a:rPr lang="en-US" sz="4800" b="1" dirty="0" smtClean="0"/>
              <a:t>hould </a:t>
            </a:r>
            <a:r>
              <a:rPr lang="en-US" sz="4800" b="1" dirty="0"/>
              <a:t>Y</a:t>
            </a:r>
            <a:r>
              <a:rPr lang="en-US" sz="4800" b="1" dirty="0" smtClean="0"/>
              <a:t>ou </a:t>
            </a:r>
            <a:r>
              <a:rPr lang="en-US" sz="4800" b="1" dirty="0"/>
              <a:t>C</a:t>
            </a:r>
            <a:r>
              <a:rPr lang="en-US" sz="4800" b="1" dirty="0" smtClean="0"/>
              <a:t>are?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Many decisions made by legislators and regulators affect your day-to-day work in communities:</a:t>
            </a:r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Issues related to nutrition &amp; agriculture, </a:t>
            </a:r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c</a:t>
            </a:r>
            <a:r>
              <a:rPr lang="en-US" dirty="0" smtClean="0"/>
              <a:t>hildhood, workforce development</a:t>
            </a:r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Budget/revenue decisions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smtClean="0"/>
          </a:p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Many </a:t>
            </a:r>
            <a:r>
              <a:rPr lang="en-US" b="1" dirty="0" smtClean="0"/>
              <a:t>anti-hunger and anti-poverty organizations are committed to working in the policy arena:</a:t>
            </a:r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System-wide policy change is part of </a:t>
            </a:r>
            <a:r>
              <a:rPr lang="en-US" dirty="0" smtClean="0"/>
              <a:t>mission</a:t>
            </a:r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Taking positions on policy and developing policy platforms</a:t>
            </a:r>
            <a:endParaRPr lang="en-US" dirty="0"/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Staff presence in the State House</a:t>
            </a:r>
            <a:r>
              <a:rPr lang="en-US" dirty="0" smtClean="0"/>
              <a:t>, giving </a:t>
            </a:r>
            <a:r>
              <a:rPr lang="en-US" dirty="0" smtClean="0"/>
              <a:t>testimony in Legislative </a:t>
            </a:r>
            <a:r>
              <a:rPr lang="en-US" dirty="0" smtClean="0"/>
              <a:t>Committees. Staff and clients </a:t>
            </a:r>
            <a:r>
              <a:rPr lang="en-US" dirty="0" smtClean="0"/>
              <a:t>contacting their legislators about bills and budgets</a:t>
            </a:r>
          </a:p>
          <a:p>
            <a:pPr>
              <a:lnSpc>
                <a:spcPct val="114000"/>
              </a:lnSpc>
              <a:buFont typeface="Arial"/>
              <a:buChar char="•"/>
            </a:pPr>
            <a:r>
              <a:rPr lang="en-US" dirty="0" smtClean="0"/>
              <a:t>Joining other coalitions and campaigns 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en-US" sz="19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5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2016 Anti-Hunger &amp; Anti-Poverty Issues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29" y="1882588"/>
            <a:ext cx="10472271" cy="4315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Vermont </a:t>
            </a:r>
            <a:r>
              <a:rPr lang="en-US" b="1" dirty="0" err="1" smtClean="0"/>
              <a:t>Foodbank</a:t>
            </a:r>
            <a:r>
              <a:rPr lang="en-US" b="1" dirty="0" smtClean="0"/>
              <a:t>: </a:t>
            </a:r>
          </a:p>
          <a:p>
            <a:pPr>
              <a:buFont typeface="Arial"/>
              <a:buChar char="•"/>
            </a:pPr>
            <a:r>
              <a:rPr lang="en-US" dirty="0" smtClean="0"/>
              <a:t>Federal and Vermont programs, policies, funding and tax issues </a:t>
            </a:r>
            <a:r>
              <a:rPr lang="en-US" dirty="0"/>
              <a:t>that </a:t>
            </a:r>
            <a:r>
              <a:rPr lang="en-US" dirty="0" smtClean="0"/>
              <a:t>address </a:t>
            </a:r>
            <a:r>
              <a:rPr lang="en-US" dirty="0"/>
              <a:t>food </a:t>
            </a:r>
            <a:r>
              <a:rPr lang="en-US" dirty="0" smtClean="0"/>
              <a:t>insecurity and food safety</a:t>
            </a:r>
          </a:p>
          <a:p>
            <a:pPr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ivable wage benefits (Paid </a:t>
            </a:r>
            <a:r>
              <a:rPr lang="en-US" dirty="0"/>
              <a:t>S</a:t>
            </a:r>
            <a:r>
              <a:rPr lang="en-US" dirty="0" smtClean="0"/>
              <a:t>ick Days bill, H.187).</a:t>
            </a:r>
          </a:p>
          <a:p>
            <a:pPr marL="0" indent="0">
              <a:buNone/>
            </a:pPr>
            <a:r>
              <a:rPr lang="en-US" b="1" dirty="0" smtClean="0"/>
              <a:t>Hunger Free Vermont:</a:t>
            </a:r>
          </a:p>
          <a:p>
            <a:pPr>
              <a:buFont typeface="Arial"/>
              <a:buChar char="•"/>
            </a:pPr>
            <a:r>
              <a:rPr lang="en-US" dirty="0" smtClean="0"/>
              <a:t>Oral Health bill, S.20, expanding access to oral health care by allowing dental therapists to practice in Vermont.</a:t>
            </a:r>
          </a:p>
          <a:p>
            <a:pPr>
              <a:buFont typeface="Arial"/>
              <a:buChar char="•"/>
            </a:pPr>
            <a:r>
              <a:rPr lang="en-US" dirty="0" smtClean="0"/>
              <a:t>Farm to School bill, S.169, expanding grant program to include child care providers and support schools in increasing participation in child nutrition through universal school meals.</a:t>
            </a:r>
          </a:p>
          <a:p>
            <a:pPr marL="0" indent="0">
              <a:buNone/>
            </a:pPr>
            <a:r>
              <a:rPr lang="en-US" b="1" dirty="0"/>
              <a:t>Governor’s Council </a:t>
            </a:r>
            <a:r>
              <a:rPr lang="en-US" b="1" dirty="0" smtClean="0"/>
              <a:t>on Pathways from </a:t>
            </a:r>
            <a:r>
              <a:rPr lang="en-US" b="1" dirty="0"/>
              <a:t>Poverty</a:t>
            </a:r>
            <a:r>
              <a:rPr lang="en-US" b="1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Funding for economic safety net programs, including affordable housing, child care, 3squares, AHS IT infrastructure, among others.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7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How is Early Childhood Faring in 2016?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628" y="1871693"/>
            <a:ext cx="7218700" cy="44452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Child </a:t>
            </a:r>
            <a:r>
              <a:rPr lang="en-US" dirty="0"/>
              <a:t>Care Financial Assistance </a:t>
            </a:r>
            <a:r>
              <a:rPr lang="en-US" dirty="0" smtClean="0"/>
              <a:t>Program</a:t>
            </a:r>
          </a:p>
          <a:p>
            <a:r>
              <a:rPr lang="en-US" dirty="0"/>
              <a:t>Paid </a:t>
            </a:r>
            <a:r>
              <a:rPr lang="en-US" dirty="0" smtClean="0"/>
              <a:t>Sick </a:t>
            </a:r>
            <a:r>
              <a:rPr lang="en-US" dirty="0"/>
              <a:t>D</a:t>
            </a:r>
            <a:r>
              <a:rPr lang="en-US" dirty="0" smtClean="0"/>
              <a:t>ays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Affordable, safe and stable housing and programs that reduce </a:t>
            </a:r>
            <a:r>
              <a:rPr lang="en-US" dirty="0" smtClean="0"/>
              <a:t>homelessness</a:t>
            </a:r>
            <a:endParaRPr lang="en-US" dirty="0"/>
          </a:p>
          <a:p>
            <a:pPr lvl="0"/>
            <a:r>
              <a:rPr lang="en-US" dirty="0" smtClean="0"/>
              <a:t>Vermont’s </a:t>
            </a:r>
            <a:r>
              <a:rPr lang="en-US" dirty="0"/>
              <a:t>Fiscal Year 2017 State </a:t>
            </a:r>
            <a:r>
              <a:rPr lang="en-US" dirty="0" smtClean="0"/>
              <a:t>Budget</a:t>
            </a:r>
          </a:p>
          <a:p>
            <a:r>
              <a:rPr lang="en-US" dirty="0"/>
              <a:t>Special </a:t>
            </a:r>
            <a:r>
              <a:rPr lang="en-US" dirty="0" smtClean="0"/>
              <a:t>education</a:t>
            </a:r>
            <a:endParaRPr lang="en-US" dirty="0"/>
          </a:p>
          <a:p>
            <a:pPr lvl="0"/>
            <a:r>
              <a:rPr lang="en-US" dirty="0" smtClean="0"/>
              <a:t>Quality </a:t>
            </a:r>
            <a:r>
              <a:rPr lang="en-US" dirty="0"/>
              <a:t>afterschool and summer learning programs </a:t>
            </a:r>
            <a:endParaRPr lang="en-US" dirty="0" smtClean="0"/>
          </a:p>
          <a:p>
            <a:pPr lvl="0"/>
            <a:r>
              <a:rPr lang="en-US" dirty="0" smtClean="0"/>
              <a:t>State </a:t>
            </a:r>
            <a:r>
              <a:rPr lang="en-US" dirty="0"/>
              <a:t>information technology </a:t>
            </a:r>
            <a:endParaRPr lang="en-US" dirty="0" smtClean="0"/>
          </a:p>
          <a:p>
            <a:pPr lvl="0"/>
            <a:r>
              <a:rPr lang="en-US" dirty="0"/>
              <a:t>C</a:t>
            </a:r>
            <a:r>
              <a:rPr lang="en-US" dirty="0" smtClean="0"/>
              <a:t>hild protection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genda.front_.page_.photo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06" y="1955250"/>
            <a:ext cx="3432991" cy="44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3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 smtClean="0"/>
              <a:t>Policymaking 101</a:t>
            </a:r>
            <a:r>
              <a:rPr lang="en-US" sz="4800" b="1" dirty="0" smtClean="0"/>
              <a:t>: </a:t>
            </a:r>
            <a:br>
              <a:rPr lang="en-US" sz="4800" b="1" dirty="0" smtClean="0"/>
            </a:br>
            <a:r>
              <a:rPr lang="en-US" sz="4800" b="1" dirty="0" smtClean="0"/>
              <a:t>Vermont Legislature’s </a:t>
            </a:r>
            <a:r>
              <a:rPr lang="en-US" sz="4800" b="1" dirty="0"/>
              <a:t>S</a:t>
            </a:r>
            <a:r>
              <a:rPr lang="en-US" sz="4800" b="1" dirty="0" smtClean="0"/>
              <a:t>mall Districts</a:t>
            </a:r>
            <a:endParaRPr lang="en-US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95" t="8574" r="34391" b="6639"/>
          <a:stretch/>
        </p:blipFill>
        <p:spPr>
          <a:xfrm>
            <a:off x="3822694" y="1727198"/>
            <a:ext cx="3441706" cy="47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/>
              <a:t>Policymaking 101</a:t>
            </a:r>
            <a:r>
              <a:rPr lang="en-US" sz="4800" b="1" dirty="0"/>
              <a:t>: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Context for the Work of the Legislature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sustainablepulse.com/wp-content/uploads/kate-web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19495" r="13397" b="9362"/>
          <a:stretch/>
        </p:blipFill>
        <p:spPr bwMode="auto">
          <a:xfrm>
            <a:off x="996461" y="2138332"/>
            <a:ext cx="3944833" cy="30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vtdigger.org/vtdNewsMachine/wp-content/uploads/2014/03/Senate-Judiciary-Laura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95" y="2351954"/>
            <a:ext cx="5347556" cy="26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8938" y="58832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4977" y="5550032"/>
            <a:ext cx="980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Describe 3 </a:t>
            </a:r>
            <a:r>
              <a:rPr lang="en-US" dirty="0"/>
              <a:t>strategies you use when dealing with people in a </a:t>
            </a:r>
            <a:r>
              <a:rPr lang="en-US" dirty="0" smtClean="0"/>
              <a:t>hurry. Think </a:t>
            </a:r>
            <a:r>
              <a:rPr lang="en-US" dirty="0"/>
              <a:t>about a time when you succeeded and did not </a:t>
            </a:r>
            <a:r>
              <a:rPr lang="en-US" dirty="0" smtClean="0"/>
              <a:t>succeed in conveying a message.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6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981</Words>
  <Application>Microsoft Macintosh PowerPoint</Application>
  <PresentationFormat>Custom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Effective Advocacy Skill Building for Public Policy Change on Issues of Hunger and Poverty</vt:lpstr>
      <vt:lpstr>PowerPoint Presentation</vt:lpstr>
      <vt:lpstr>Session Outline – Key Topics</vt:lpstr>
      <vt:lpstr>Introduction to Advocacy</vt:lpstr>
      <vt:lpstr>Why Should You Care?</vt:lpstr>
      <vt:lpstr>2016 Anti-Hunger &amp; Anti-Poverty Issues</vt:lpstr>
      <vt:lpstr>How is Early Childhood Faring in 2016?</vt:lpstr>
      <vt:lpstr>Policymaking 101:  Vermont Legislature’s Small Districts</vt:lpstr>
      <vt:lpstr>Policymaking 101:  Context for the Work of the Legislature</vt:lpstr>
      <vt:lpstr>Policymaking 101:  The Bill Consideration Process</vt:lpstr>
      <vt:lpstr>PowerPoint Presentation</vt:lpstr>
      <vt:lpstr>Advocacy 101: Effective Citizen Advocacy – Getting Started</vt:lpstr>
      <vt:lpstr>Advocacy 101: Moving along the Spectrum of Engagement from            “Constituent” to “Advocate”</vt:lpstr>
      <vt:lpstr>Advocacy 102: Beyond “Lobby Day” – Building Long Term Relationships</vt:lpstr>
      <vt:lpstr>Advocacy 102: Identify “Your” Legislator</vt:lpstr>
      <vt:lpstr>Advocacy 102: Effective Citizen Advocacy – 3 Key Phrases</vt:lpstr>
      <vt:lpstr>Looking Ahead to 2017: Relationships are Built in the Community</vt:lpstr>
      <vt:lpstr>Looking Ahead to 2017: Tactics and Techniques</vt:lpstr>
      <vt:lpstr>We’re Here for You – Please Be in Touch!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Skill Building Workshops</dc:title>
  <dc:creator>Matt Levin</dc:creator>
  <cp:lastModifiedBy>Kelly Ault User</cp:lastModifiedBy>
  <cp:revision>132</cp:revision>
  <cp:lastPrinted>2015-10-15T17:42:26Z</cp:lastPrinted>
  <dcterms:created xsi:type="dcterms:W3CDTF">2015-04-01T13:19:21Z</dcterms:created>
  <dcterms:modified xsi:type="dcterms:W3CDTF">2016-05-04T11:27:35Z</dcterms:modified>
</cp:coreProperties>
</file>