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7" r:id="rId3"/>
    <p:sldId id="260" r:id="rId4"/>
    <p:sldId id="266" r:id="rId5"/>
    <p:sldId id="259" r:id="rId6"/>
    <p:sldId id="269" r:id="rId7"/>
    <p:sldId id="270" r:id="rId8"/>
    <p:sldId id="258" r:id="rId9"/>
    <p:sldId id="262" r:id="rId10"/>
    <p:sldId id="267" r:id="rId11"/>
    <p:sldId id="268" r:id="rId12"/>
    <p:sldId id="265" r:id="rId13"/>
    <p:sldId id="264" r:id="rId14"/>
    <p:sldId id="261"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8F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52" autoAdjust="0"/>
    <p:restoredTop sz="77656" autoAdjust="0"/>
  </p:normalViewPr>
  <p:slideViewPr>
    <p:cSldViewPr snapToGrid="0" snapToObjects="1">
      <p:cViewPr varScale="1">
        <p:scale>
          <a:sx n="82" d="100"/>
          <a:sy n="82" d="100"/>
        </p:scale>
        <p:origin x="15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81D3EC-4D5E-4847-9E66-056EBE96FA1E}" type="datetimeFigureOut">
              <a:rPr lang="en-US" smtClean="0"/>
              <a:t>5/2/2016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55391B-0D3E-3C41-B2E0-39935DA7895A}" type="slidenum">
              <a:rPr lang="en-US" smtClean="0"/>
              <a:t>‹#›</a:t>
            </a:fld>
            <a:endParaRPr lang="en-US"/>
          </a:p>
        </p:txBody>
      </p:sp>
    </p:spTree>
    <p:extLst>
      <p:ext uri="{BB962C8B-B14F-4D97-AF65-F5344CB8AC3E}">
        <p14:creationId xmlns:p14="http://schemas.microsoft.com/office/powerpoint/2010/main" val="160972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55391B-0D3E-3C41-B2E0-39935DA7895A}" type="slidenum">
              <a:rPr lang="en-US" smtClean="0"/>
              <a:t>1</a:t>
            </a:fld>
            <a:endParaRPr lang="en-US"/>
          </a:p>
        </p:txBody>
      </p:sp>
    </p:spTree>
    <p:extLst>
      <p:ext uri="{BB962C8B-B14F-4D97-AF65-F5344CB8AC3E}">
        <p14:creationId xmlns:p14="http://schemas.microsoft.com/office/powerpoint/2010/main" val="1783097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Code of Federal Regulations requires that recipients of USDA Foods for household distribution attest that they meet the income requirements and residency requirements before receiving USDA Foods.  We used to handle that by having recipients sign the form on the left once a year.  However, several years ago, USDA advised us that they interpret the regulation as requiring the recipients attestation every single time they receive USDA Foods.  We first addressed this by requiring recipients to sign the form on the left every single time, or by requiring them to sign the form on the left once a year, and a sign-in sheet that doubled as re-attesting every single time.  This was confusing.  In addition, the old form included some language saying that the program officials might verify the information, and that the recipient could be subject to criminal prosecution if they lied on the form – this is also not true.  So last year, we re-designed the form to remove the scary and false legal stuff, and to make it easier to have recipients sign every single time.  We had some push back on this, and a couple of agencies decided to stop receiving USDA Foods because they didn’t like the paperwork change.  There’s not much we can do about the federal interpretation that the attestation needs to be signed every time the foods are received – we have to do that to continue receiving USDA Foods.  But we can certainly make changes to the form we use to collect that information, if you feel that it is confusing to recipients.  </a:t>
            </a:r>
          </a:p>
          <a:p>
            <a:endParaRPr lang="en-US" baseline="0" dirty="0" smtClean="0"/>
          </a:p>
          <a:p>
            <a:r>
              <a:rPr lang="en-US" baseline="0" dirty="0" smtClean="0"/>
              <a:t>Go through new form.</a:t>
            </a:r>
          </a:p>
          <a:p>
            <a:r>
              <a:rPr lang="en-US" baseline="0" dirty="0" smtClean="0"/>
              <a:t>12 signature lines, but does not limit number of times recipient can receive foods – can just attach a second page. </a:t>
            </a:r>
            <a:endParaRPr lang="en-US" dirty="0"/>
          </a:p>
        </p:txBody>
      </p:sp>
      <p:sp>
        <p:nvSpPr>
          <p:cNvPr id="4" name="Slide Number Placeholder 3"/>
          <p:cNvSpPr>
            <a:spLocks noGrp="1"/>
          </p:cNvSpPr>
          <p:nvPr>
            <p:ph type="sldNum" sz="quarter" idx="10"/>
          </p:nvPr>
        </p:nvSpPr>
        <p:spPr/>
        <p:txBody>
          <a:bodyPr/>
          <a:lstStyle/>
          <a:p>
            <a:fld id="{9355391B-0D3E-3C41-B2E0-39935DA7895A}" type="slidenum">
              <a:rPr lang="en-US" smtClean="0"/>
              <a:t>10</a:t>
            </a:fld>
            <a:endParaRPr lang="en-US"/>
          </a:p>
        </p:txBody>
      </p:sp>
    </p:spTree>
    <p:extLst>
      <p:ext uri="{BB962C8B-B14F-4D97-AF65-F5344CB8AC3E}">
        <p14:creationId xmlns:p14="http://schemas.microsoft.com/office/powerpoint/2010/main" val="3834515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(3) </a:t>
            </a:r>
            <a:r>
              <a:rPr lang="en-US" sz="1200" b="0" i="1" kern="1200" dirty="0" smtClean="0">
                <a:solidFill>
                  <a:schemeClr val="tx1"/>
                </a:solidFill>
                <a:effectLst/>
                <a:latin typeface="+mn-lt"/>
                <a:ea typeface="+mn-ea"/>
                <a:cs typeface="+mn-cs"/>
              </a:rPr>
              <a:t>Household information.</a:t>
            </a:r>
            <a:r>
              <a:rPr lang="en-US" sz="1200" b="0" i="0" kern="1200" dirty="0" smtClean="0">
                <a:solidFill>
                  <a:schemeClr val="tx1"/>
                </a:solidFill>
                <a:effectLst/>
                <a:latin typeface="+mn-lt"/>
                <a:ea typeface="+mn-ea"/>
                <a:cs typeface="+mn-cs"/>
              </a:rPr>
              <a:t> Each distribution site must collect and maintain on record for each household receiving TEFAP commodities for home consumption, the name of the household member receiving commodities, the address of the household (to the extent practicable), the number of persons in the household, and the basis for determining that the household is eligible to receive commodities for home consumption. </a:t>
            </a:r>
            <a:r>
              <a:rPr lang="en-US" sz="1200" kern="1200" dirty="0" smtClean="0">
                <a:solidFill>
                  <a:schemeClr val="tx1"/>
                </a:solidFill>
                <a:effectLst/>
                <a:latin typeface="+mn-lt"/>
                <a:ea typeface="+mn-ea"/>
                <a:cs typeface="+mn-cs"/>
              </a:rPr>
              <a:t>7CFR 251.10(a)(3)</a:t>
            </a:r>
            <a:endParaRPr lang="en-US" sz="1200" b="1"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355391B-0D3E-3C41-B2E0-39935DA7895A}" type="slidenum">
              <a:rPr lang="en-US" smtClean="0"/>
              <a:t>11</a:t>
            </a:fld>
            <a:endParaRPr lang="en-US"/>
          </a:p>
        </p:txBody>
      </p:sp>
    </p:spTree>
    <p:extLst>
      <p:ext uri="{BB962C8B-B14F-4D97-AF65-F5344CB8AC3E}">
        <p14:creationId xmlns:p14="http://schemas.microsoft.com/office/powerpoint/2010/main" val="325876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something isn’t moving,</a:t>
            </a:r>
            <a:r>
              <a:rPr lang="en-US" baseline="0" dirty="0" smtClean="0"/>
              <a:t> think about how to make it more appealing to clients.  </a:t>
            </a:r>
          </a:p>
          <a:p>
            <a:endParaRPr lang="en-US" baseline="0" dirty="0" smtClean="0"/>
          </a:p>
          <a:p>
            <a:r>
              <a:rPr lang="en-US" baseline="0" dirty="0" smtClean="0"/>
              <a:t>Ideas that have worked:</a:t>
            </a:r>
          </a:p>
          <a:p>
            <a:endParaRPr lang="en-US" baseline="0" dirty="0" smtClean="0"/>
          </a:p>
          <a:p>
            <a:r>
              <a:rPr lang="en-US" baseline="0" dirty="0" smtClean="0"/>
              <a:t>Refrigerating the shelf-stable milk, even though it doesn’t need it, makes it feel like normal milk</a:t>
            </a:r>
          </a:p>
          <a:p>
            <a:endParaRPr lang="en-US" baseline="0" dirty="0" smtClean="0"/>
          </a:p>
          <a:p>
            <a:r>
              <a:rPr lang="en-US" baseline="0" dirty="0" smtClean="0"/>
              <a:t>Have samples available for tasting</a:t>
            </a:r>
          </a:p>
          <a:p>
            <a:endParaRPr lang="en-US" baseline="0" dirty="0" smtClean="0"/>
          </a:p>
          <a:p>
            <a:r>
              <a:rPr lang="en-US" baseline="0" dirty="0" smtClean="0"/>
              <a:t>Hand out simple recipes using the item (see fact sheets for ideas)</a:t>
            </a:r>
          </a:p>
        </p:txBody>
      </p:sp>
      <p:sp>
        <p:nvSpPr>
          <p:cNvPr id="4" name="Slide Number Placeholder 3"/>
          <p:cNvSpPr>
            <a:spLocks noGrp="1"/>
          </p:cNvSpPr>
          <p:nvPr>
            <p:ph type="sldNum" sz="quarter" idx="10"/>
          </p:nvPr>
        </p:nvSpPr>
        <p:spPr/>
        <p:txBody>
          <a:bodyPr/>
          <a:lstStyle/>
          <a:p>
            <a:fld id="{9355391B-0D3E-3C41-B2E0-39935DA7895A}" type="slidenum">
              <a:rPr lang="en-US" smtClean="0"/>
              <a:t>13</a:t>
            </a:fld>
            <a:endParaRPr lang="en-US"/>
          </a:p>
        </p:txBody>
      </p:sp>
    </p:spTree>
    <p:extLst>
      <p:ext uri="{BB962C8B-B14F-4D97-AF65-F5344CB8AC3E}">
        <p14:creationId xmlns:p14="http://schemas.microsoft.com/office/powerpoint/2010/main" val="3003150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55391B-0D3E-3C41-B2E0-39935DA7895A}" type="slidenum">
              <a:rPr lang="en-US" smtClean="0"/>
              <a:t>14</a:t>
            </a:fld>
            <a:endParaRPr lang="en-US"/>
          </a:p>
        </p:txBody>
      </p:sp>
    </p:spTree>
    <p:extLst>
      <p:ext uri="{BB962C8B-B14F-4D97-AF65-F5344CB8AC3E}">
        <p14:creationId xmlns:p14="http://schemas.microsoft.com/office/powerpoint/2010/main" val="140308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55391B-0D3E-3C41-B2E0-39935DA7895A}" type="slidenum">
              <a:rPr lang="en-US" smtClean="0"/>
              <a:t>15</a:t>
            </a:fld>
            <a:endParaRPr lang="en-US"/>
          </a:p>
        </p:txBody>
      </p:sp>
    </p:spTree>
    <p:extLst>
      <p:ext uri="{BB962C8B-B14F-4D97-AF65-F5344CB8AC3E}">
        <p14:creationId xmlns:p14="http://schemas.microsoft.com/office/powerpoint/2010/main" val="480738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Origins during</a:t>
            </a:r>
            <a:r>
              <a:rPr lang="en-US" baseline="0" dirty="0" smtClean="0"/>
              <a:t> the Great Depression.  Farmers were burning crops that they couldn’t sell, while many Americans were going hungry.  The Federal Government began buying the surplus crops and distributing them to the hungry.  </a:t>
            </a:r>
            <a:endParaRPr lang="en-US" dirty="0"/>
          </a:p>
        </p:txBody>
      </p:sp>
      <p:sp>
        <p:nvSpPr>
          <p:cNvPr id="4" name="Slide Number Placeholder 3"/>
          <p:cNvSpPr>
            <a:spLocks noGrp="1"/>
          </p:cNvSpPr>
          <p:nvPr>
            <p:ph type="sldNum" sz="quarter" idx="10"/>
          </p:nvPr>
        </p:nvSpPr>
        <p:spPr/>
        <p:txBody>
          <a:bodyPr/>
          <a:lstStyle/>
          <a:p>
            <a:fld id="{9355391B-0D3E-3C41-B2E0-39935DA7895A}" type="slidenum">
              <a:rPr lang="en-US" smtClean="0"/>
              <a:t>2</a:t>
            </a:fld>
            <a:endParaRPr lang="en-US"/>
          </a:p>
        </p:txBody>
      </p:sp>
    </p:spTree>
    <p:extLst>
      <p:ext uri="{BB962C8B-B14F-4D97-AF65-F5344CB8AC3E}">
        <p14:creationId xmlns:p14="http://schemas.microsoft.com/office/powerpoint/2010/main" val="1204240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regulations require that the Vermont Foodbank monitor all of your sites every year, and that someone from the state agency – the Vermont Agency of Education – visits 10% of the sites per year.  </a:t>
            </a:r>
            <a:endParaRPr lang="en-US" dirty="0"/>
          </a:p>
        </p:txBody>
      </p:sp>
      <p:sp>
        <p:nvSpPr>
          <p:cNvPr id="4" name="Slide Number Placeholder 3"/>
          <p:cNvSpPr>
            <a:spLocks noGrp="1"/>
          </p:cNvSpPr>
          <p:nvPr>
            <p:ph type="sldNum" sz="quarter" idx="10"/>
          </p:nvPr>
        </p:nvSpPr>
        <p:spPr/>
        <p:txBody>
          <a:bodyPr/>
          <a:lstStyle/>
          <a:p>
            <a:fld id="{9355391B-0D3E-3C41-B2E0-39935DA7895A}" type="slidenum">
              <a:rPr lang="en-US" smtClean="0"/>
              <a:t>3</a:t>
            </a:fld>
            <a:endParaRPr lang="en-US"/>
          </a:p>
        </p:txBody>
      </p:sp>
    </p:spTree>
    <p:extLst>
      <p:ext uri="{BB962C8B-B14F-4D97-AF65-F5344CB8AC3E}">
        <p14:creationId xmlns:p14="http://schemas.microsoft.com/office/powerpoint/2010/main" val="3401194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55391B-0D3E-3C41-B2E0-39935DA7895A}" type="slidenum">
              <a:rPr lang="en-US" smtClean="0"/>
              <a:t>4</a:t>
            </a:fld>
            <a:endParaRPr lang="en-US"/>
          </a:p>
        </p:txBody>
      </p:sp>
    </p:spTree>
    <p:extLst>
      <p:ext uri="{BB962C8B-B14F-4D97-AF65-F5344CB8AC3E}">
        <p14:creationId xmlns:p14="http://schemas.microsoft.com/office/powerpoint/2010/main" val="1873010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year</a:t>
            </a:r>
            <a:r>
              <a:rPr lang="en-US" baseline="0" dirty="0" smtClean="0"/>
              <a:t> we had a lot of bonus items for the first part of the year, so we saved most of our entitlement spending for the second half of the year.  Generally, we are able to stretch our entitlement to about 2 items per month over the whole year. </a:t>
            </a:r>
          </a:p>
          <a:p>
            <a:endParaRPr lang="en-US" baseline="0" dirty="0" smtClean="0"/>
          </a:p>
          <a:p>
            <a:r>
              <a:rPr lang="en-US" baseline="0" dirty="0" smtClean="0"/>
              <a:t>Bonus chicken from Avian Flu – not because chickens had the flu, but because many countries refused our exports of chicken while the Avian Flu was active, so there was a surplus on the market.  These are not infected chickens! </a:t>
            </a:r>
          </a:p>
        </p:txBody>
      </p:sp>
      <p:sp>
        <p:nvSpPr>
          <p:cNvPr id="4" name="Slide Number Placeholder 3"/>
          <p:cNvSpPr>
            <a:spLocks noGrp="1"/>
          </p:cNvSpPr>
          <p:nvPr>
            <p:ph type="sldNum" sz="quarter" idx="10"/>
          </p:nvPr>
        </p:nvSpPr>
        <p:spPr/>
        <p:txBody>
          <a:bodyPr/>
          <a:lstStyle/>
          <a:p>
            <a:fld id="{9355391B-0D3E-3C41-B2E0-39935DA7895A}" type="slidenum">
              <a:rPr lang="en-US" smtClean="0"/>
              <a:t>5</a:t>
            </a:fld>
            <a:endParaRPr lang="en-US"/>
          </a:p>
        </p:txBody>
      </p:sp>
    </p:spTree>
    <p:extLst>
      <p:ext uri="{BB962C8B-B14F-4D97-AF65-F5344CB8AC3E}">
        <p14:creationId xmlns:p14="http://schemas.microsoft.com/office/powerpoint/2010/main" val="3267772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355391B-0D3E-3C41-B2E0-39935DA7895A}" type="slidenum">
              <a:rPr lang="en-US" smtClean="0"/>
              <a:t>6</a:t>
            </a:fld>
            <a:endParaRPr lang="en-US"/>
          </a:p>
        </p:txBody>
      </p:sp>
    </p:spTree>
    <p:extLst>
      <p:ext uri="{BB962C8B-B14F-4D97-AF65-F5344CB8AC3E}">
        <p14:creationId xmlns:p14="http://schemas.microsoft.com/office/powerpoint/2010/main" val="3267772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355391B-0D3E-3C41-B2E0-39935DA7895A}" type="slidenum">
              <a:rPr lang="en-US" smtClean="0"/>
              <a:t>7</a:t>
            </a:fld>
            <a:endParaRPr lang="en-US"/>
          </a:p>
        </p:txBody>
      </p:sp>
    </p:spTree>
    <p:extLst>
      <p:ext uri="{BB962C8B-B14F-4D97-AF65-F5344CB8AC3E}">
        <p14:creationId xmlns:p14="http://schemas.microsoft.com/office/powerpoint/2010/main" val="3267772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55391B-0D3E-3C41-B2E0-39935DA7895A}" type="slidenum">
              <a:rPr lang="en-US" smtClean="0"/>
              <a:t>8</a:t>
            </a:fld>
            <a:endParaRPr lang="en-US"/>
          </a:p>
        </p:txBody>
      </p:sp>
    </p:spTree>
    <p:extLst>
      <p:ext uri="{BB962C8B-B14F-4D97-AF65-F5344CB8AC3E}">
        <p14:creationId xmlns:p14="http://schemas.microsoft.com/office/powerpoint/2010/main" val="2075422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(3) </a:t>
            </a:r>
            <a:r>
              <a:rPr lang="en-US" sz="1200" b="0" i="1" kern="1200" dirty="0" smtClean="0">
                <a:solidFill>
                  <a:schemeClr val="tx1"/>
                </a:solidFill>
                <a:effectLst/>
                <a:latin typeface="+mn-lt"/>
                <a:ea typeface="+mn-ea"/>
                <a:cs typeface="+mn-cs"/>
              </a:rPr>
              <a:t>Household information.</a:t>
            </a:r>
            <a:r>
              <a:rPr lang="en-US" sz="1200" b="0" i="0" kern="1200" dirty="0" smtClean="0">
                <a:solidFill>
                  <a:schemeClr val="tx1"/>
                </a:solidFill>
                <a:effectLst/>
                <a:latin typeface="+mn-lt"/>
                <a:ea typeface="+mn-ea"/>
                <a:cs typeface="+mn-cs"/>
              </a:rPr>
              <a:t> Each distribution site must collect and maintain on record for each household receiving TEFAP commodities for home consumption, the name of the household member receiving commodities, the address of the household (to the extent practicable), the number of persons in the household, and the basis for determining that the household is eligible to receive commodities for home consumption. </a:t>
            </a:r>
            <a:r>
              <a:rPr lang="en-US" sz="1200" kern="1200" dirty="0" smtClean="0">
                <a:solidFill>
                  <a:schemeClr val="tx1"/>
                </a:solidFill>
                <a:effectLst/>
                <a:latin typeface="+mn-lt"/>
                <a:ea typeface="+mn-ea"/>
                <a:cs typeface="+mn-cs"/>
              </a:rPr>
              <a:t>7CFR 251.10(a)(3)</a:t>
            </a:r>
            <a:endParaRPr lang="en-US" sz="1200" b="1"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355391B-0D3E-3C41-B2E0-39935DA7895A}" type="slidenum">
              <a:rPr lang="en-US" smtClean="0"/>
              <a:t>9</a:t>
            </a:fld>
            <a:endParaRPr lang="en-US"/>
          </a:p>
        </p:txBody>
      </p:sp>
    </p:spTree>
    <p:extLst>
      <p:ext uri="{BB962C8B-B14F-4D97-AF65-F5344CB8AC3E}">
        <p14:creationId xmlns:p14="http://schemas.microsoft.com/office/powerpoint/2010/main" val="325876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F9E1DA-7579-2748-8E08-A2FFF1553D72}" type="datetimeFigureOut">
              <a:rPr lang="en-US" smtClean="0"/>
              <a:t>5/2/2016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6A9CCD-1F00-D449-8BCC-88DCF09FA4A6}" type="slidenum">
              <a:rPr lang="en-US" smtClean="0"/>
              <a:t>‹#›</a:t>
            </a:fld>
            <a:endParaRPr lang="en-US"/>
          </a:p>
        </p:txBody>
      </p:sp>
    </p:spTree>
    <p:extLst>
      <p:ext uri="{BB962C8B-B14F-4D97-AF65-F5344CB8AC3E}">
        <p14:creationId xmlns:p14="http://schemas.microsoft.com/office/powerpoint/2010/main" val="400988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F9E1DA-7579-2748-8E08-A2FFF1553D72}" type="datetimeFigureOut">
              <a:rPr lang="en-US" smtClean="0"/>
              <a:t>5/2/2016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6A9CCD-1F00-D449-8BCC-88DCF09FA4A6}" type="slidenum">
              <a:rPr lang="en-US" smtClean="0"/>
              <a:t>‹#›</a:t>
            </a:fld>
            <a:endParaRPr lang="en-US"/>
          </a:p>
        </p:txBody>
      </p:sp>
    </p:spTree>
    <p:extLst>
      <p:ext uri="{BB962C8B-B14F-4D97-AF65-F5344CB8AC3E}">
        <p14:creationId xmlns:p14="http://schemas.microsoft.com/office/powerpoint/2010/main" val="656639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F9E1DA-7579-2748-8E08-A2FFF1553D72}" type="datetimeFigureOut">
              <a:rPr lang="en-US" smtClean="0"/>
              <a:t>5/2/2016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6A9CCD-1F00-D449-8BCC-88DCF09FA4A6}" type="slidenum">
              <a:rPr lang="en-US" smtClean="0"/>
              <a:t>‹#›</a:t>
            </a:fld>
            <a:endParaRPr lang="en-US"/>
          </a:p>
        </p:txBody>
      </p:sp>
    </p:spTree>
    <p:extLst>
      <p:ext uri="{BB962C8B-B14F-4D97-AF65-F5344CB8AC3E}">
        <p14:creationId xmlns:p14="http://schemas.microsoft.com/office/powerpoint/2010/main" val="219530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7751" y="365125"/>
            <a:ext cx="10586048" cy="1325563"/>
          </a:xfrm>
          <a:solidFill>
            <a:schemeClr val="accent4">
              <a:alpha val="45000"/>
            </a:schemeClr>
          </a:solidFill>
          <a:effectLst>
            <a:softEdge rad="63500"/>
          </a:effectLst>
        </p:spPr>
        <p:txBody>
          <a:bodyPr lIns="365760"/>
          <a:lstStyle>
            <a:lvl1pPr>
              <a:defRPr>
                <a:solidFill>
                  <a:srgbClr val="4E8F29"/>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68747" y="1825625"/>
            <a:ext cx="9085053" cy="4048964"/>
          </a:xfrm>
          <a:noFill/>
        </p:spPr>
        <p:txBody>
          <a:bodyPr/>
          <a:lstStyle>
            <a:lvl1pPr>
              <a:defRPr>
                <a:solidFill>
                  <a:schemeClr val="accent2">
                    <a:lumMod val="75000"/>
                  </a:schemeClr>
                </a:solidFill>
              </a:defRPr>
            </a:lvl1pPr>
            <a:lvl2pPr>
              <a:defRPr>
                <a:solidFill>
                  <a:schemeClr val="tx1">
                    <a:lumMod val="65000"/>
                    <a:lumOff val="35000"/>
                  </a:schemeClr>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431319" y="6133381"/>
            <a:ext cx="11430001" cy="575381"/>
          </a:xfrm>
          <a:prstGeom prst="rect">
            <a:avLst/>
          </a:prstGeom>
          <a:solidFill>
            <a:schemeClr val="accent4"/>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6762" y="5549803"/>
            <a:ext cx="1191796" cy="1248241"/>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10076" y="6233009"/>
            <a:ext cx="6400800" cy="405384"/>
          </a:xfrm>
          <a:prstGeom prst="rect">
            <a:avLst/>
          </a:prstGeom>
        </p:spPr>
      </p:pic>
    </p:spTree>
    <p:extLst>
      <p:ext uri="{BB962C8B-B14F-4D97-AF65-F5344CB8AC3E}">
        <p14:creationId xmlns:p14="http://schemas.microsoft.com/office/powerpoint/2010/main" val="7448900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F9E1DA-7579-2748-8E08-A2FFF1553D72}" type="datetimeFigureOut">
              <a:rPr lang="en-US" smtClean="0"/>
              <a:t>5/2/2016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6A9CCD-1F00-D449-8BCC-88DCF09FA4A6}" type="slidenum">
              <a:rPr lang="en-US" smtClean="0"/>
              <a:t>‹#›</a:t>
            </a:fld>
            <a:endParaRPr lang="en-US"/>
          </a:p>
        </p:txBody>
      </p:sp>
    </p:spTree>
    <p:extLst>
      <p:ext uri="{BB962C8B-B14F-4D97-AF65-F5344CB8AC3E}">
        <p14:creationId xmlns:p14="http://schemas.microsoft.com/office/powerpoint/2010/main" val="1684085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F9E1DA-7579-2748-8E08-A2FFF1553D72}" type="datetimeFigureOut">
              <a:rPr lang="en-US" smtClean="0"/>
              <a:t>5/2/2016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6A9CCD-1F00-D449-8BCC-88DCF09FA4A6}" type="slidenum">
              <a:rPr lang="en-US" smtClean="0"/>
              <a:t>‹#›</a:t>
            </a:fld>
            <a:endParaRPr lang="en-US"/>
          </a:p>
        </p:txBody>
      </p:sp>
    </p:spTree>
    <p:extLst>
      <p:ext uri="{BB962C8B-B14F-4D97-AF65-F5344CB8AC3E}">
        <p14:creationId xmlns:p14="http://schemas.microsoft.com/office/powerpoint/2010/main" val="586346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F9E1DA-7579-2748-8E08-A2FFF1553D72}" type="datetimeFigureOut">
              <a:rPr lang="en-US" smtClean="0"/>
              <a:t>5/2/2016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6A9CCD-1F00-D449-8BCC-88DCF09FA4A6}" type="slidenum">
              <a:rPr lang="en-US" smtClean="0"/>
              <a:t>‹#›</a:t>
            </a:fld>
            <a:endParaRPr lang="en-US"/>
          </a:p>
        </p:txBody>
      </p:sp>
    </p:spTree>
    <p:extLst>
      <p:ext uri="{BB962C8B-B14F-4D97-AF65-F5344CB8AC3E}">
        <p14:creationId xmlns:p14="http://schemas.microsoft.com/office/powerpoint/2010/main" val="2063879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F9E1DA-7579-2748-8E08-A2FFF1553D72}" type="datetimeFigureOut">
              <a:rPr lang="en-US" smtClean="0"/>
              <a:t>5/2/2016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6A9CCD-1F00-D449-8BCC-88DCF09FA4A6}" type="slidenum">
              <a:rPr lang="en-US" smtClean="0"/>
              <a:t>‹#›</a:t>
            </a:fld>
            <a:endParaRPr lang="en-US"/>
          </a:p>
        </p:txBody>
      </p:sp>
    </p:spTree>
    <p:extLst>
      <p:ext uri="{BB962C8B-B14F-4D97-AF65-F5344CB8AC3E}">
        <p14:creationId xmlns:p14="http://schemas.microsoft.com/office/powerpoint/2010/main" val="1472654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F9E1DA-7579-2748-8E08-A2FFF1553D72}" type="datetimeFigureOut">
              <a:rPr lang="en-US" smtClean="0"/>
              <a:t>5/2/2016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6A9CCD-1F00-D449-8BCC-88DCF09FA4A6}" type="slidenum">
              <a:rPr lang="en-US" smtClean="0"/>
              <a:t>‹#›</a:t>
            </a:fld>
            <a:endParaRPr lang="en-US"/>
          </a:p>
        </p:txBody>
      </p:sp>
    </p:spTree>
    <p:extLst>
      <p:ext uri="{BB962C8B-B14F-4D97-AF65-F5344CB8AC3E}">
        <p14:creationId xmlns:p14="http://schemas.microsoft.com/office/powerpoint/2010/main" val="1162830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F9E1DA-7579-2748-8E08-A2FFF1553D72}" type="datetimeFigureOut">
              <a:rPr lang="en-US" smtClean="0"/>
              <a:t>5/2/2016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6A9CCD-1F00-D449-8BCC-88DCF09FA4A6}" type="slidenum">
              <a:rPr lang="en-US" smtClean="0"/>
              <a:t>‹#›</a:t>
            </a:fld>
            <a:endParaRPr lang="en-US"/>
          </a:p>
        </p:txBody>
      </p:sp>
    </p:spTree>
    <p:extLst>
      <p:ext uri="{BB962C8B-B14F-4D97-AF65-F5344CB8AC3E}">
        <p14:creationId xmlns:p14="http://schemas.microsoft.com/office/powerpoint/2010/main" val="1593109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F9E1DA-7579-2748-8E08-A2FFF1553D72}" type="datetimeFigureOut">
              <a:rPr lang="en-US" smtClean="0"/>
              <a:t>5/2/2016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6A9CCD-1F00-D449-8BCC-88DCF09FA4A6}" type="slidenum">
              <a:rPr lang="en-US" smtClean="0"/>
              <a:t>‹#›</a:t>
            </a:fld>
            <a:endParaRPr lang="en-US"/>
          </a:p>
        </p:txBody>
      </p:sp>
    </p:spTree>
    <p:extLst>
      <p:ext uri="{BB962C8B-B14F-4D97-AF65-F5344CB8AC3E}">
        <p14:creationId xmlns:p14="http://schemas.microsoft.com/office/powerpoint/2010/main" val="571440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F9E1DA-7579-2748-8E08-A2FFF1553D72}" type="datetimeFigureOut">
              <a:rPr lang="en-US" smtClean="0"/>
              <a:t>5/2/2016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6A9CCD-1F00-D449-8BCC-88DCF09FA4A6}" type="slidenum">
              <a:rPr lang="en-US" smtClean="0"/>
              <a:t>‹#›</a:t>
            </a:fld>
            <a:endParaRPr lang="en-US"/>
          </a:p>
        </p:txBody>
      </p:sp>
    </p:spTree>
    <p:extLst>
      <p:ext uri="{BB962C8B-B14F-4D97-AF65-F5344CB8AC3E}">
        <p14:creationId xmlns:p14="http://schemas.microsoft.com/office/powerpoint/2010/main" val="1342280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jp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file://localhost/Users/lindamirabile/Dropbox%20(RavenMark)/1b_Groups/Active%20jobs/Foodbank/Hunger%20Conference%202016/Power%20Point/Transparent%20bar.png" TargetMode="External"/><Relationship Id="rId5" Type="http://schemas.openxmlformats.org/officeDocument/2006/relationships/image" Target="../media/image5.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hyperlink" Target="mailto:mary.krueger@vermont.gov"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mailto:bpease@vtfoodbank.org" TargetMode="External"/><Relationship Id="rId4" Type="http://schemas.openxmlformats.org/officeDocument/2006/relationships/hyperlink" Target="mailto:jdauscher@vtfoodbank.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11" b="15144"/>
          <a:stretch/>
        </p:blipFill>
        <p:spPr>
          <a:xfrm>
            <a:off x="379217" y="0"/>
            <a:ext cx="12192000" cy="6858000"/>
          </a:xfrm>
          <a:prstGeom prst="rect">
            <a:avLst/>
          </a:prstGeom>
          <a:solidFill>
            <a:schemeClr val="accent2"/>
          </a:solidFill>
          <a:effectLst>
            <a:softEdge rad="0"/>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808" y="75214"/>
            <a:ext cx="3587808" cy="3757731"/>
          </a:xfrm>
          <a:prstGeom prst="rect">
            <a:avLst/>
          </a:prstGeom>
        </p:spPr>
      </p:pic>
      <p:pic>
        <p:nvPicPr>
          <p:cNvPr id="2" name="Picture 1"/>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0" y="5489823"/>
            <a:ext cx="12192000" cy="999425"/>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9217" y="3694923"/>
            <a:ext cx="3426989" cy="1536467"/>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4192" y="5671934"/>
            <a:ext cx="10699895" cy="677660"/>
          </a:xfrm>
          <a:prstGeom prst="rect">
            <a:avLst/>
          </a:prstGeom>
        </p:spPr>
      </p:pic>
      <p:sp>
        <p:nvSpPr>
          <p:cNvPr id="8" name="Title 1"/>
          <p:cNvSpPr txBox="1">
            <a:spLocks/>
          </p:cNvSpPr>
          <p:nvPr/>
        </p:nvSpPr>
        <p:spPr>
          <a:xfrm>
            <a:off x="3806206" y="281396"/>
            <a:ext cx="7545735" cy="1784195"/>
          </a:xfrm>
          <a:prstGeom prst="rect">
            <a:avLst/>
          </a:prstGeom>
          <a:solidFill>
            <a:schemeClr val="accent4">
              <a:lumMod val="40000"/>
              <a:lumOff val="60000"/>
            </a:schemeClr>
          </a:solidFill>
          <a:ln>
            <a:solidFill>
              <a:srgbClr val="4E8F29"/>
            </a:solidFill>
          </a:ln>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dirty="0">
                <a:solidFill>
                  <a:srgbClr val="4E8F29"/>
                </a:solidFill>
              </a:rPr>
              <a:t>Dried Beans or Dried Cranberries: Taking the Mystery Out of USDA Foods</a:t>
            </a:r>
          </a:p>
        </p:txBody>
      </p:sp>
      <p:sp>
        <p:nvSpPr>
          <p:cNvPr id="9" name="Title 1"/>
          <p:cNvSpPr txBox="1">
            <a:spLocks/>
          </p:cNvSpPr>
          <p:nvPr/>
        </p:nvSpPr>
        <p:spPr>
          <a:xfrm>
            <a:off x="6256330" y="4675194"/>
            <a:ext cx="5560531" cy="723574"/>
          </a:xfrm>
          <a:prstGeom prst="rect">
            <a:avLst/>
          </a:prstGeom>
          <a:solidFill>
            <a:schemeClr val="accent4">
              <a:lumMod val="40000"/>
              <a:lumOff val="60000"/>
            </a:schemeClr>
          </a:solidFill>
          <a:ln>
            <a:solidFill>
              <a:srgbClr val="4E8F29"/>
            </a:solidFill>
          </a:ln>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smtClean="0">
                <a:solidFill>
                  <a:srgbClr val="4E8F29"/>
                </a:solidFill>
              </a:rPr>
              <a:t>Rosie Krueger </a:t>
            </a:r>
          </a:p>
          <a:p>
            <a:pPr algn="l"/>
            <a:r>
              <a:rPr lang="en-US" sz="4400" dirty="0" smtClean="0">
                <a:solidFill>
                  <a:srgbClr val="4E8F29"/>
                </a:solidFill>
              </a:rPr>
              <a:t>Vermont Child Nutrition Programs</a:t>
            </a:r>
            <a:endParaRPr lang="en-US" sz="4400" dirty="0">
              <a:solidFill>
                <a:srgbClr val="4E8F29"/>
              </a:solidFill>
            </a:endParaRPr>
          </a:p>
        </p:txBody>
      </p:sp>
    </p:spTree>
    <p:extLst>
      <p:ext uri="{BB962C8B-B14F-4D97-AF65-F5344CB8AC3E}">
        <p14:creationId xmlns:p14="http://schemas.microsoft.com/office/powerpoint/2010/main" val="6022535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738" y="-8720"/>
            <a:ext cx="5542038" cy="68667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7776" y="8720"/>
            <a:ext cx="5514499" cy="6858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Content Placeholder 2"/>
          <p:cNvSpPr txBox="1">
            <a:spLocks/>
          </p:cNvSpPr>
          <p:nvPr/>
        </p:nvSpPr>
        <p:spPr>
          <a:xfrm>
            <a:off x="288069" y="538650"/>
            <a:ext cx="1183893" cy="359944"/>
          </a:xfrm>
          <a:prstGeom prst="rect">
            <a:avLst/>
          </a:prstGeom>
          <a:solidFill>
            <a:schemeClr val="accent4">
              <a:lumMod val="60000"/>
              <a:lumOff val="40000"/>
            </a:schemeClr>
          </a:solidFill>
          <a:ln w="19050">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accent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None/>
            </a:pPr>
            <a:r>
              <a:rPr lang="en-US" sz="1700" dirty="0" smtClean="0"/>
              <a:t>Old Form</a:t>
            </a:r>
            <a:endParaRPr lang="en-US" sz="1600" dirty="0"/>
          </a:p>
        </p:txBody>
      </p:sp>
      <p:sp>
        <p:nvSpPr>
          <p:cNvPr id="8" name="Content Placeholder 2"/>
          <p:cNvSpPr txBox="1">
            <a:spLocks/>
          </p:cNvSpPr>
          <p:nvPr/>
        </p:nvSpPr>
        <p:spPr>
          <a:xfrm>
            <a:off x="10292576" y="763367"/>
            <a:ext cx="1776761" cy="351755"/>
          </a:xfrm>
          <a:prstGeom prst="rect">
            <a:avLst/>
          </a:prstGeom>
          <a:solidFill>
            <a:schemeClr val="accent4">
              <a:lumMod val="60000"/>
              <a:lumOff val="40000"/>
            </a:schemeClr>
          </a:solidFill>
          <a:ln w="19050">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accent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None/>
            </a:pPr>
            <a:r>
              <a:rPr lang="en-US" sz="1700" dirty="0" smtClean="0"/>
              <a:t>Current Form</a:t>
            </a:r>
            <a:endParaRPr lang="en-US" sz="1600" dirty="0"/>
          </a:p>
        </p:txBody>
      </p:sp>
    </p:spTree>
    <p:extLst>
      <p:ext uri="{BB962C8B-B14F-4D97-AF65-F5344CB8AC3E}">
        <p14:creationId xmlns:p14="http://schemas.microsoft.com/office/powerpoint/2010/main" val="39310883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Program Administration</a:t>
            </a:r>
            <a:br>
              <a:rPr lang="en-US" dirty="0" smtClean="0"/>
            </a:br>
            <a:r>
              <a:rPr lang="en-US" dirty="0" smtClean="0"/>
              <a:t>How can we Improve? </a:t>
            </a:r>
            <a:endParaRPr lang="en-US" dirty="0"/>
          </a:p>
        </p:txBody>
      </p:sp>
      <p:sp>
        <p:nvSpPr>
          <p:cNvPr id="3" name="Content Placeholder 2"/>
          <p:cNvSpPr>
            <a:spLocks noGrp="1"/>
          </p:cNvSpPr>
          <p:nvPr>
            <p:ph idx="1"/>
          </p:nvPr>
        </p:nvSpPr>
        <p:spPr>
          <a:xfrm>
            <a:off x="1081669" y="1825625"/>
            <a:ext cx="10272132" cy="4048964"/>
          </a:xfrm>
        </p:spPr>
        <p:txBody>
          <a:bodyPr/>
          <a:lstStyle/>
          <a:p>
            <a:r>
              <a:rPr lang="en-US" dirty="0" smtClean="0"/>
              <a:t>Changes that you would like to see to </a:t>
            </a:r>
            <a:r>
              <a:rPr lang="en-US" dirty="0" smtClean="0"/>
              <a:t>the eligibility </a:t>
            </a:r>
            <a:r>
              <a:rPr lang="en-US" dirty="0" smtClean="0"/>
              <a:t>form?</a:t>
            </a:r>
          </a:p>
          <a:p>
            <a:r>
              <a:rPr lang="en-US" dirty="0" smtClean="0"/>
              <a:t>Vermont sets the income requirements at 185% of the federal poverty level</a:t>
            </a:r>
          </a:p>
          <a:p>
            <a:pPr lvl="1"/>
            <a:r>
              <a:rPr lang="en-US" dirty="0" smtClean="0"/>
              <a:t>Is that level too low for any of your recipients?</a:t>
            </a:r>
          </a:p>
          <a:p>
            <a:pPr lvl="1"/>
            <a:r>
              <a:rPr lang="en-US" dirty="0" smtClean="0"/>
              <a:t>Should we consider increasing that income threshold?</a:t>
            </a:r>
          </a:p>
        </p:txBody>
      </p:sp>
      <p:pic>
        <p:nvPicPr>
          <p:cNvPr id="1026" name="Picture 2" descr="http://www.fns.usda.gov/sites/default/files/tefa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4385" y="4050789"/>
            <a:ext cx="6638925" cy="2047876"/>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8764905" y="5436509"/>
            <a:ext cx="2516461" cy="662156"/>
          </a:xfrm>
          <a:prstGeom prst="rect">
            <a:avLst/>
          </a:prstGeom>
          <a:noFill/>
          <a:ln w="12700">
            <a:solidFill>
              <a:schemeClr val="tx1"/>
            </a:solidFill>
          </a:ln>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accent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None/>
            </a:pPr>
            <a:r>
              <a:rPr lang="en-US" sz="1600" dirty="0"/>
              <a:t>Image: http://www.fns.usda.gov/tefap/emergency-food-assistance-program-tefap</a:t>
            </a:r>
            <a:endParaRPr lang="en-US" sz="1600" dirty="0"/>
          </a:p>
        </p:txBody>
      </p:sp>
    </p:spTree>
    <p:extLst>
      <p:ext uri="{BB962C8B-B14F-4D97-AF65-F5344CB8AC3E}">
        <p14:creationId xmlns:p14="http://schemas.microsoft.com/office/powerpoint/2010/main" val="32400817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You Distribute USDA Foods</a:t>
            </a:r>
            <a:r>
              <a:rPr lang="en-US" dirty="0" smtClean="0"/>
              <a:t>?</a:t>
            </a:r>
            <a:endParaRPr lang="en-US" dirty="0"/>
          </a:p>
        </p:txBody>
      </p:sp>
      <p:sp>
        <p:nvSpPr>
          <p:cNvPr id="3" name="Content Placeholder 2"/>
          <p:cNvSpPr>
            <a:spLocks noGrp="1"/>
          </p:cNvSpPr>
          <p:nvPr>
            <p:ph idx="1"/>
          </p:nvPr>
        </p:nvSpPr>
        <p:spPr/>
        <p:txBody>
          <a:bodyPr/>
          <a:lstStyle/>
          <a:p>
            <a:r>
              <a:rPr lang="en-US" dirty="0" smtClean="0"/>
              <a:t>Distribute to eligible clients </a:t>
            </a:r>
          </a:p>
          <a:p>
            <a:pPr lvl="1"/>
            <a:r>
              <a:rPr lang="en-US" dirty="0" smtClean="0"/>
              <a:t>No federal or state restrictions on how often or how much you can distribute to each client</a:t>
            </a:r>
          </a:p>
          <a:p>
            <a:pPr lvl="1"/>
            <a:r>
              <a:rPr lang="en-US" dirty="0" smtClean="0"/>
              <a:t>Clients do need to attest each time that they meet the program requirements</a:t>
            </a:r>
          </a:p>
          <a:p>
            <a:r>
              <a:rPr lang="en-US" dirty="0" smtClean="0"/>
              <a:t>Use to prepare meals for congregate feeding</a:t>
            </a:r>
          </a:p>
          <a:p>
            <a:pPr lvl="1"/>
            <a:r>
              <a:rPr lang="en-US" dirty="0" smtClean="0"/>
              <a:t>Anyone can eat – no income restrictions or paperwork needed.</a:t>
            </a:r>
          </a:p>
        </p:txBody>
      </p:sp>
    </p:spTree>
    <p:extLst>
      <p:ext uri="{BB962C8B-B14F-4D97-AF65-F5344CB8AC3E}">
        <p14:creationId xmlns:p14="http://schemas.microsoft.com/office/powerpoint/2010/main" val="14113476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751" y="365125"/>
            <a:ext cx="4935819" cy="1097915"/>
          </a:xfrm>
        </p:spPr>
        <p:txBody>
          <a:bodyPr/>
          <a:lstStyle/>
          <a:p>
            <a:r>
              <a:rPr lang="en-US" dirty="0" smtClean="0"/>
              <a:t>Inventory Control</a:t>
            </a:r>
            <a:endParaRPr lang="en-US" dirty="0"/>
          </a:p>
        </p:txBody>
      </p:sp>
      <p:sp>
        <p:nvSpPr>
          <p:cNvPr id="3" name="Content Placeholder 2"/>
          <p:cNvSpPr>
            <a:spLocks noGrp="1"/>
          </p:cNvSpPr>
          <p:nvPr>
            <p:ph idx="1"/>
          </p:nvPr>
        </p:nvSpPr>
        <p:spPr>
          <a:xfrm>
            <a:off x="514350" y="1799590"/>
            <a:ext cx="5520689" cy="4048964"/>
          </a:xfrm>
        </p:spPr>
        <p:txBody>
          <a:bodyPr/>
          <a:lstStyle/>
          <a:p>
            <a:r>
              <a:rPr lang="en-US" dirty="0" smtClean="0"/>
              <a:t>Request </a:t>
            </a:r>
            <a:r>
              <a:rPr lang="en-US" dirty="0" smtClean="0"/>
              <a:t>more </a:t>
            </a:r>
            <a:r>
              <a:rPr lang="en-US" dirty="0" smtClean="0"/>
              <a:t>if you can use it</a:t>
            </a:r>
          </a:p>
          <a:p>
            <a:r>
              <a:rPr lang="en-US" dirty="0" smtClean="0"/>
              <a:t>Decline </a:t>
            </a:r>
            <a:r>
              <a:rPr lang="en-US" dirty="0"/>
              <a:t>i</a:t>
            </a:r>
            <a:r>
              <a:rPr lang="en-US" dirty="0" smtClean="0"/>
              <a:t>tems </a:t>
            </a:r>
            <a:r>
              <a:rPr lang="en-US" dirty="0" smtClean="0"/>
              <a:t>that don’t move </a:t>
            </a:r>
            <a:r>
              <a:rPr lang="en-US" dirty="0" smtClean="0"/>
              <a:t>quickly</a:t>
            </a:r>
            <a:endParaRPr lang="en-US" dirty="0" smtClean="0"/>
          </a:p>
          <a:p>
            <a:r>
              <a:rPr lang="en-US" dirty="0" smtClean="0"/>
              <a:t>Don’t stockpile </a:t>
            </a:r>
            <a:r>
              <a:rPr lang="en-US" dirty="0" smtClean="0"/>
              <a:t>food</a:t>
            </a:r>
            <a:endParaRPr lang="en-US" dirty="0"/>
          </a:p>
          <a:p>
            <a:r>
              <a:rPr lang="en-US" dirty="0" smtClean="0"/>
              <a:t>Forward product complaints to the Vermont Foodbank</a:t>
            </a:r>
          </a:p>
          <a:p>
            <a:pPr lvl="1"/>
            <a:r>
              <a:rPr lang="en-US" dirty="0" smtClean="0"/>
              <a:t>Include photos, lot numbers and delivery dates if possible</a:t>
            </a:r>
            <a:endParaRPr lang="en-US" dirty="0" smtClean="0"/>
          </a:p>
        </p:txBody>
      </p:sp>
      <p:pic>
        <p:nvPicPr>
          <p:cNvPr id="5" name="Picture 4"/>
          <p:cNvPicPr>
            <a:picLocks noChangeAspect="1"/>
          </p:cNvPicPr>
          <p:nvPr/>
        </p:nvPicPr>
        <p:blipFill>
          <a:blip r:embed="rId3"/>
          <a:stretch>
            <a:fillRect/>
          </a:stretch>
        </p:blipFill>
        <p:spPr>
          <a:xfrm>
            <a:off x="6172200" y="-105464"/>
            <a:ext cx="5089207" cy="6293856"/>
          </a:xfrm>
          <a:prstGeom prst="rect">
            <a:avLst/>
          </a:prstGeom>
        </p:spPr>
      </p:pic>
    </p:spTree>
    <p:extLst>
      <p:ext uri="{BB962C8B-B14F-4D97-AF65-F5344CB8AC3E}">
        <p14:creationId xmlns:p14="http://schemas.microsoft.com/office/powerpoint/2010/main" val="13852291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USDA Foods Factsheets</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1179" y="739917"/>
            <a:ext cx="3898919" cy="5012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2279"/>
          <a:stretch/>
        </p:blipFill>
        <p:spPr bwMode="auto">
          <a:xfrm>
            <a:off x="2977669" y="1299582"/>
            <a:ext cx="3813424" cy="4917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667390" y="4616605"/>
            <a:ext cx="10963332" cy="892097"/>
          </a:xfrm>
          <a:solidFill>
            <a:schemeClr val="bg1"/>
          </a:solidFill>
          <a:ln w="12700">
            <a:solidFill>
              <a:srgbClr val="4E8F29"/>
            </a:solidFill>
          </a:ln>
        </p:spPr>
        <p:txBody>
          <a:bodyPr>
            <a:normAutofit/>
          </a:bodyPr>
          <a:lstStyle/>
          <a:p>
            <a:pPr marL="0" indent="0">
              <a:buNone/>
            </a:pPr>
            <a:r>
              <a:rPr lang="en-US" sz="2400" dirty="0" smtClean="0"/>
              <a:t>Fact Sheets for most USDA Foods are available at: </a:t>
            </a:r>
          </a:p>
          <a:p>
            <a:pPr marL="0" indent="0">
              <a:buNone/>
            </a:pPr>
            <a:r>
              <a:rPr lang="en-US" sz="2400" dirty="0"/>
              <a:t>http://www.whatscooking.fns.usda.gov/fdd/household-material-fact-sheets</a:t>
            </a:r>
            <a:endParaRPr lang="en-US" sz="2400" dirty="0" smtClean="0"/>
          </a:p>
        </p:txBody>
      </p:sp>
    </p:spTree>
    <p:extLst>
      <p:ext uri="{BB962C8B-B14F-4D97-AF65-F5344CB8AC3E}">
        <p14:creationId xmlns:p14="http://schemas.microsoft.com/office/powerpoint/2010/main" val="11439557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4" name="Content Placeholder 3"/>
          <p:cNvSpPr>
            <a:spLocks noGrp="1"/>
          </p:cNvSpPr>
          <p:nvPr>
            <p:ph idx="1"/>
          </p:nvPr>
        </p:nvSpPr>
        <p:spPr/>
        <p:txBody>
          <a:bodyPr>
            <a:normAutofit fontScale="40000" lnSpcReduction="20000"/>
          </a:bodyPr>
          <a:lstStyle/>
          <a:p>
            <a:pPr marL="0" indent="0">
              <a:lnSpc>
                <a:spcPct val="120000"/>
              </a:lnSpc>
              <a:spcBef>
                <a:spcPts val="0"/>
              </a:spcBef>
              <a:buNone/>
            </a:pPr>
            <a:r>
              <a:rPr lang="en-US" sz="4500" dirty="0"/>
              <a:t>Rosie Krueger</a:t>
            </a:r>
          </a:p>
          <a:p>
            <a:pPr marL="0" indent="0">
              <a:lnSpc>
                <a:spcPct val="120000"/>
              </a:lnSpc>
              <a:spcBef>
                <a:spcPts val="0"/>
              </a:spcBef>
              <a:buNone/>
            </a:pPr>
            <a:r>
              <a:rPr lang="en-US" sz="4500" dirty="0" smtClean="0"/>
              <a:t>VT Agency </a:t>
            </a:r>
            <a:r>
              <a:rPr lang="en-US" sz="4500" dirty="0"/>
              <a:t>of Education, Child Nutrition Programs</a:t>
            </a:r>
          </a:p>
          <a:p>
            <a:pPr marL="0" indent="0">
              <a:lnSpc>
                <a:spcPct val="120000"/>
              </a:lnSpc>
              <a:spcBef>
                <a:spcPts val="0"/>
              </a:spcBef>
              <a:buNone/>
            </a:pPr>
            <a:r>
              <a:rPr lang="en-US" sz="4500" dirty="0"/>
              <a:t>Phone: 802-479-1246</a:t>
            </a:r>
          </a:p>
          <a:p>
            <a:pPr marL="0" indent="0">
              <a:lnSpc>
                <a:spcPct val="120000"/>
              </a:lnSpc>
              <a:spcBef>
                <a:spcPts val="0"/>
              </a:spcBef>
              <a:buNone/>
            </a:pPr>
            <a:r>
              <a:rPr lang="en-US" sz="4500" dirty="0"/>
              <a:t>Email: </a:t>
            </a:r>
            <a:r>
              <a:rPr lang="en-US" sz="4500" dirty="0">
                <a:hlinkClick r:id="rId3"/>
              </a:rPr>
              <a:t>mary.krueger@vermont.gov</a:t>
            </a:r>
            <a:endParaRPr lang="en-US" sz="4500" dirty="0"/>
          </a:p>
          <a:p>
            <a:pPr marL="0" indent="0">
              <a:lnSpc>
                <a:spcPct val="120000"/>
              </a:lnSpc>
              <a:spcBef>
                <a:spcPts val="0"/>
              </a:spcBef>
              <a:buNone/>
            </a:pPr>
            <a:endParaRPr lang="en-US" sz="4500" dirty="0"/>
          </a:p>
          <a:p>
            <a:pPr marL="0" indent="0">
              <a:lnSpc>
                <a:spcPct val="120000"/>
              </a:lnSpc>
              <a:spcBef>
                <a:spcPts val="0"/>
              </a:spcBef>
              <a:buNone/>
            </a:pPr>
            <a:r>
              <a:rPr lang="en-US" sz="4500" dirty="0"/>
              <a:t>Joe </a:t>
            </a:r>
            <a:r>
              <a:rPr lang="en-US" sz="4500" dirty="0" err="1"/>
              <a:t>Dauscher</a:t>
            </a:r>
            <a:r>
              <a:rPr lang="en-US" sz="4500" dirty="0"/>
              <a:t> </a:t>
            </a:r>
          </a:p>
          <a:p>
            <a:pPr marL="0" indent="0">
              <a:lnSpc>
                <a:spcPct val="120000"/>
              </a:lnSpc>
              <a:spcBef>
                <a:spcPts val="0"/>
              </a:spcBef>
              <a:buNone/>
            </a:pPr>
            <a:r>
              <a:rPr lang="en-US" sz="4500" dirty="0"/>
              <a:t>Vermont Foodbank</a:t>
            </a:r>
          </a:p>
          <a:p>
            <a:pPr marL="0" marR="0" indent="0">
              <a:lnSpc>
                <a:spcPct val="120000"/>
              </a:lnSpc>
              <a:spcBef>
                <a:spcPts val="0"/>
              </a:spcBef>
              <a:buNone/>
            </a:pPr>
            <a:r>
              <a:rPr lang="en-US" sz="4500" dirty="0"/>
              <a:t>Phone: 802-477-4106</a:t>
            </a:r>
          </a:p>
          <a:p>
            <a:pPr marL="0" marR="0" indent="0">
              <a:lnSpc>
                <a:spcPct val="120000"/>
              </a:lnSpc>
              <a:spcBef>
                <a:spcPts val="0"/>
              </a:spcBef>
              <a:buNone/>
            </a:pPr>
            <a:r>
              <a:rPr lang="en-US" sz="4500" dirty="0"/>
              <a:t>Email: </a:t>
            </a:r>
            <a:r>
              <a:rPr lang="en-US" sz="4500" dirty="0">
                <a:hlinkClick r:id="rId4"/>
              </a:rPr>
              <a:t>jdauscher@vtfoodbank.org</a:t>
            </a:r>
            <a:endParaRPr lang="en-US" sz="4500" dirty="0"/>
          </a:p>
          <a:p>
            <a:pPr marL="0" marR="0" indent="0">
              <a:lnSpc>
                <a:spcPct val="120000"/>
              </a:lnSpc>
              <a:spcBef>
                <a:spcPts val="0"/>
              </a:spcBef>
              <a:buNone/>
            </a:pPr>
            <a:endParaRPr lang="en-US" sz="4500" dirty="0"/>
          </a:p>
          <a:p>
            <a:pPr marL="0" marR="0" indent="0">
              <a:lnSpc>
                <a:spcPct val="120000"/>
              </a:lnSpc>
              <a:spcBef>
                <a:spcPts val="0"/>
              </a:spcBef>
              <a:buNone/>
            </a:pPr>
            <a:r>
              <a:rPr lang="en-US" sz="4500" dirty="0"/>
              <a:t>Bonnie Pease</a:t>
            </a:r>
          </a:p>
          <a:p>
            <a:pPr marL="0" marR="0" indent="0">
              <a:lnSpc>
                <a:spcPct val="120000"/>
              </a:lnSpc>
              <a:spcBef>
                <a:spcPts val="0"/>
              </a:spcBef>
              <a:buNone/>
            </a:pPr>
            <a:r>
              <a:rPr lang="en-US" sz="4500" dirty="0"/>
              <a:t>Vermont Foodbank</a:t>
            </a:r>
          </a:p>
          <a:p>
            <a:pPr marL="0" marR="0" indent="0">
              <a:lnSpc>
                <a:spcPct val="120000"/>
              </a:lnSpc>
              <a:spcBef>
                <a:spcPts val="0"/>
              </a:spcBef>
              <a:buNone/>
            </a:pPr>
            <a:r>
              <a:rPr lang="en-US" sz="4500" dirty="0"/>
              <a:t>Phone</a:t>
            </a:r>
            <a:r>
              <a:rPr lang="en-US" sz="4500" dirty="0"/>
              <a:t>: 802-477-4112</a:t>
            </a:r>
          </a:p>
          <a:p>
            <a:pPr marL="0" marR="0" indent="0">
              <a:lnSpc>
                <a:spcPct val="120000"/>
              </a:lnSpc>
              <a:spcBef>
                <a:spcPts val="0"/>
              </a:spcBef>
              <a:buNone/>
            </a:pPr>
            <a:r>
              <a:rPr lang="en-US" sz="4500" dirty="0"/>
              <a:t>Email: </a:t>
            </a:r>
            <a:r>
              <a:rPr lang="en-US" sz="4500" dirty="0">
                <a:hlinkClick r:id="rId5"/>
              </a:rPr>
              <a:t>bpease@vtfoodbank.org</a:t>
            </a:r>
            <a:r>
              <a:rPr lang="en-US" sz="4500" dirty="0"/>
              <a:t> </a:t>
            </a:r>
            <a:endParaRPr lang="en-US" sz="4500" dirty="0"/>
          </a:p>
          <a:p>
            <a:pPr marL="0" marR="0" indent="0">
              <a:spcBef>
                <a:spcPts val="0"/>
              </a:spcBef>
              <a:spcAft>
                <a:spcPts val="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857647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USDA Foods?</a:t>
            </a:r>
            <a:endParaRPr lang="en-US" dirty="0"/>
          </a:p>
        </p:txBody>
      </p:sp>
      <p:sp>
        <p:nvSpPr>
          <p:cNvPr id="3" name="Content Placeholder 2"/>
          <p:cNvSpPr>
            <a:spLocks noGrp="1"/>
          </p:cNvSpPr>
          <p:nvPr>
            <p:ph idx="1"/>
          </p:nvPr>
        </p:nvSpPr>
        <p:spPr>
          <a:xfrm>
            <a:off x="882757" y="1698664"/>
            <a:ext cx="7517604" cy="4267496"/>
          </a:xfrm>
        </p:spPr>
        <p:txBody>
          <a:bodyPr>
            <a:normAutofit/>
          </a:bodyPr>
          <a:lstStyle/>
          <a:p>
            <a:r>
              <a:rPr lang="en-US" dirty="0" smtClean="0"/>
              <a:t>Foods purchased by the Federal Government </a:t>
            </a:r>
          </a:p>
          <a:p>
            <a:pPr lvl="1"/>
            <a:r>
              <a:rPr lang="en-US" dirty="0" smtClean="0"/>
              <a:t>Support American agriculture by removing surplus from markets</a:t>
            </a:r>
          </a:p>
          <a:p>
            <a:pPr lvl="2"/>
            <a:r>
              <a:rPr lang="en-US" dirty="0" smtClean="0"/>
              <a:t>USDA Foods are 100% American grown and processed</a:t>
            </a:r>
          </a:p>
          <a:p>
            <a:pPr lvl="1"/>
            <a:r>
              <a:rPr lang="en-US" dirty="0" smtClean="0"/>
              <a:t>Provide nutritious foods to populations in need:</a:t>
            </a:r>
          </a:p>
          <a:p>
            <a:pPr lvl="2"/>
            <a:r>
              <a:rPr lang="en-US" dirty="0" smtClean="0"/>
              <a:t>School Nutrition Programs</a:t>
            </a:r>
          </a:p>
          <a:p>
            <a:pPr lvl="2"/>
            <a:r>
              <a:rPr lang="en-US" dirty="0" smtClean="0"/>
              <a:t>Commodity Supplemental Food Program (CSFP)</a:t>
            </a:r>
          </a:p>
          <a:p>
            <a:pPr lvl="2"/>
            <a:r>
              <a:rPr lang="en-US" dirty="0"/>
              <a:t>The Food Distribution Program on Indian </a:t>
            </a:r>
            <a:r>
              <a:rPr lang="en-US" dirty="0" smtClean="0"/>
              <a:t>Reservations (FDPIR)</a:t>
            </a:r>
          </a:p>
          <a:p>
            <a:pPr lvl="2"/>
            <a:r>
              <a:rPr lang="en-US" dirty="0" smtClean="0"/>
              <a:t>The Emergency Food Assistance Program (TEFAP)</a:t>
            </a:r>
          </a:p>
          <a:p>
            <a:pPr lvl="2"/>
            <a:endParaRPr lang="en-US" dirty="0" smtClean="0"/>
          </a:p>
          <a:p>
            <a:pPr lvl="1"/>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00361" y="1690689"/>
            <a:ext cx="3096546" cy="4275472"/>
          </a:xfrm>
          <a:prstGeom prst="rect">
            <a:avLst/>
          </a:prstGeom>
          <a:noFill/>
          <a:ln>
            <a:noFill/>
          </a:ln>
        </p:spPr>
      </p:pic>
      <p:sp>
        <p:nvSpPr>
          <p:cNvPr id="5" name="Oval 4"/>
          <p:cNvSpPr/>
          <p:nvPr/>
        </p:nvSpPr>
        <p:spPr>
          <a:xfrm>
            <a:off x="1438507" y="5207620"/>
            <a:ext cx="6668430" cy="524108"/>
          </a:xfrm>
          <a:prstGeom prst="ellipse">
            <a:avLst/>
          </a:prstGeom>
          <a:noFill/>
          <a:ln w="38100">
            <a:solidFill>
              <a:srgbClr val="4E8F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94054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751" y="365125"/>
            <a:ext cx="10586048" cy="906114"/>
          </a:xfrm>
        </p:spPr>
        <p:txBody>
          <a:bodyPr/>
          <a:lstStyle/>
          <a:p>
            <a:r>
              <a:rPr lang="en-US" dirty="0" smtClean="0"/>
              <a:t>TEFAP USDA Foods In Vermont</a:t>
            </a:r>
            <a:endParaRPr lang="en-US" dirty="0"/>
          </a:p>
        </p:txBody>
      </p:sp>
      <p:sp>
        <p:nvSpPr>
          <p:cNvPr id="3" name="Content Placeholder 2"/>
          <p:cNvSpPr>
            <a:spLocks noGrp="1"/>
          </p:cNvSpPr>
          <p:nvPr>
            <p:ph idx="1"/>
          </p:nvPr>
        </p:nvSpPr>
        <p:spPr>
          <a:xfrm>
            <a:off x="767750" y="1438507"/>
            <a:ext cx="10851821" cy="4527395"/>
          </a:xfrm>
        </p:spPr>
        <p:txBody>
          <a:bodyPr>
            <a:normAutofit/>
          </a:bodyPr>
          <a:lstStyle/>
          <a:p>
            <a:r>
              <a:rPr lang="en-US" sz="2400" dirty="0" smtClean="0"/>
              <a:t>Administered by VT Agency of Education, Child Nutrition Programs</a:t>
            </a:r>
          </a:p>
          <a:p>
            <a:pPr lvl="1"/>
            <a:r>
              <a:rPr lang="en-US" sz="2000" dirty="0" smtClean="0"/>
              <a:t>Grant funds to the Vermont Foodbank to warehouse and distribute the foods</a:t>
            </a:r>
          </a:p>
          <a:p>
            <a:pPr lvl="1"/>
            <a:r>
              <a:rPr lang="en-US" sz="2000" dirty="0" smtClean="0"/>
              <a:t>State and Foodbank staff work together to select entitlement foods and decide whether to accept bonus foods</a:t>
            </a:r>
          </a:p>
          <a:p>
            <a:pPr lvl="1"/>
            <a:r>
              <a:rPr lang="en-US" sz="2000" dirty="0" smtClean="0"/>
              <a:t>USDA purchases foods through a formal procurement process</a:t>
            </a:r>
          </a:p>
          <a:p>
            <a:pPr lvl="1"/>
            <a:r>
              <a:rPr lang="en-US" sz="2000" dirty="0" smtClean="0"/>
              <a:t>Foods arrive at the VT Foodbank’s warehouses in full truck loads of a single item</a:t>
            </a:r>
            <a:endParaRPr lang="en-US" sz="2000" dirty="0"/>
          </a:p>
          <a:p>
            <a:r>
              <a:rPr lang="en-US" sz="2400" dirty="0"/>
              <a:t>VT Foodbank allocates foods out to food pantries and congregate feeding sites</a:t>
            </a:r>
          </a:p>
          <a:p>
            <a:pPr lvl="1"/>
            <a:r>
              <a:rPr lang="en-US" sz="2000" dirty="0"/>
              <a:t>Food pantries distribute foods to eligible </a:t>
            </a:r>
            <a:r>
              <a:rPr lang="en-US" sz="2000" dirty="0" smtClean="0"/>
              <a:t>households</a:t>
            </a:r>
          </a:p>
          <a:p>
            <a:pPr lvl="2"/>
            <a:r>
              <a:rPr lang="en-US" sz="1600" dirty="0" smtClean="0"/>
              <a:t>Eligible Households = Earn less than 185% of Federal Poverty Level &amp; live in the Sate of Vermont</a:t>
            </a:r>
          </a:p>
          <a:p>
            <a:pPr lvl="2"/>
            <a:r>
              <a:rPr lang="en-US" sz="1600" dirty="0" smtClean="0"/>
              <a:t>Recipients sign statement saying they are eligible</a:t>
            </a:r>
            <a:endParaRPr lang="en-US" sz="1600" dirty="0"/>
          </a:p>
          <a:p>
            <a:pPr lvl="1"/>
            <a:r>
              <a:rPr lang="en-US" sz="2000" dirty="0"/>
              <a:t>Congregate Feeding Sites use USDA Foods to prepare </a:t>
            </a:r>
            <a:r>
              <a:rPr lang="en-US" sz="2000" dirty="0" smtClean="0"/>
              <a:t>meals</a:t>
            </a:r>
          </a:p>
          <a:p>
            <a:pPr lvl="2"/>
            <a:r>
              <a:rPr lang="en-US" sz="1600" dirty="0" smtClean="0"/>
              <a:t>No requirements for individuals who receive prepared meals at a congregate feeding site.</a:t>
            </a:r>
            <a:endParaRPr lang="en-US" sz="1600" dirty="0"/>
          </a:p>
          <a:p>
            <a:pPr lvl="1"/>
            <a:endParaRPr lang="en-US" sz="2000" dirty="0" smtClean="0"/>
          </a:p>
        </p:txBody>
      </p:sp>
    </p:spTree>
    <p:extLst>
      <p:ext uri="{BB962C8B-B14F-4D97-AF65-F5344CB8AC3E}">
        <p14:creationId xmlns:p14="http://schemas.microsoft.com/office/powerpoint/2010/main" val="36050799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751" y="365125"/>
            <a:ext cx="10586048" cy="861509"/>
          </a:xfrm>
        </p:spPr>
        <p:txBody>
          <a:bodyPr/>
          <a:lstStyle/>
          <a:p>
            <a:r>
              <a:rPr lang="en-US" dirty="0" smtClean="0"/>
              <a:t>Entitlement vs. Bonus Foods</a:t>
            </a:r>
            <a:endParaRPr lang="en-US" dirty="0"/>
          </a:p>
        </p:txBody>
      </p:sp>
      <p:sp>
        <p:nvSpPr>
          <p:cNvPr id="3" name="Content Placeholder 2"/>
          <p:cNvSpPr>
            <a:spLocks noGrp="1"/>
          </p:cNvSpPr>
          <p:nvPr>
            <p:ph idx="1"/>
          </p:nvPr>
        </p:nvSpPr>
        <p:spPr>
          <a:xfrm>
            <a:off x="1137425" y="1438507"/>
            <a:ext cx="10216376" cy="4436082"/>
          </a:xfrm>
        </p:spPr>
        <p:txBody>
          <a:bodyPr>
            <a:normAutofit/>
          </a:bodyPr>
          <a:lstStyle/>
          <a:p>
            <a:r>
              <a:rPr lang="en-US" sz="2400" dirty="0" smtClean="0"/>
              <a:t>Entitlement USDA Foods </a:t>
            </a:r>
          </a:p>
          <a:p>
            <a:pPr lvl="1"/>
            <a:r>
              <a:rPr lang="en-US" sz="2000" dirty="0" smtClean="0"/>
              <a:t>Foods </a:t>
            </a:r>
            <a:r>
              <a:rPr lang="en-US" sz="2000" dirty="0" smtClean="0"/>
              <a:t>and delivery dates selected by the State and the VT Foodbank from </a:t>
            </a:r>
            <a:r>
              <a:rPr lang="en-US" sz="2000" dirty="0" smtClean="0"/>
              <a:t>a </a:t>
            </a:r>
            <a:r>
              <a:rPr lang="en-US" sz="2000" dirty="0"/>
              <a:t>c</a:t>
            </a:r>
            <a:r>
              <a:rPr lang="en-US" sz="2000" dirty="0" smtClean="0"/>
              <a:t>atalog of available foods </a:t>
            </a:r>
          </a:p>
          <a:p>
            <a:pPr lvl="1"/>
            <a:r>
              <a:rPr lang="en-US" sz="2000" dirty="0" smtClean="0"/>
              <a:t>Each product has an entitlement “cost”</a:t>
            </a:r>
          </a:p>
          <a:p>
            <a:pPr lvl="1"/>
            <a:r>
              <a:rPr lang="en-US" sz="2000" dirty="0" smtClean="0"/>
              <a:t>Vermont is entitled to receive </a:t>
            </a:r>
            <a:r>
              <a:rPr lang="en-US" sz="2000" b="1" dirty="0" smtClean="0"/>
              <a:t>$405,896 </a:t>
            </a:r>
            <a:r>
              <a:rPr lang="en-US" sz="2000" dirty="0" smtClean="0"/>
              <a:t>worth of entitlement foods during 2016</a:t>
            </a:r>
          </a:p>
          <a:p>
            <a:r>
              <a:rPr lang="en-US" sz="2400" dirty="0" smtClean="0"/>
              <a:t>Bonus USDA </a:t>
            </a:r>
            <a:r>
              <a:rPr lang="en-US" sz="2400" dirty="0"/>
              <a:t>Foods </a:t>
            </a:r>
          </a:p>
          <a:p>
            <a:pPr lvl="1"/>
            <a:r>
              <a:rPr lang="en-US" sz="2000" dirty="0" smtClean="0"/>
              <a:t>Purchased </a:t>
            </a:r>
            <a:r>
              <a:rPr lang="en-US" sz="2000" dirty="0" smtClean="0"/>
              <a:t>by USDA to clear market surpluses</a:t>
            </a:r>
          </a:p>
          <a:p>
            <a:pPr lvl="1"/>
            <a:r>
              <a:rPr lang="en-US" sz="2000" dirty="0" smtClean="0"/>
              <a:t>Specific items and delivery dates are chosen by USDA</a:t>
            </a:r>
          </a:p>
          <a:p>
            <a:pPr lvl="1"/>
            <a:r>
              <a:rPr lang="en-US" sz="2000" dirty="0" smtClean="0"/>
              <a:t>Foods are fair-shared to all 50 states and 5 territories</a:t>
            </a:r>
          </a:p>
          <a:p>
            <a:pPr lvl="1"/>
            <a:r>
              <a:rPr lang="en-US" sz="2000" dirty="0" smtClean="0"/>
              <a:t>State can “take it or leave it” – we try to always take it!</a:t>
            </a:r>
          </a:p>
          <a:p>
            <a:pPr lvl="1"/>
            <a:r>
              <a:rPr lang="en-US" sz="2000" dirty="0" smtClean="0"/>
              <a:t>Sometimes cancelled at the last minute if market conditions change</a:t>
            </a:r>
          </a:p>
          <a:p>
            <a:pPr lvl="1"/>
            <a:r>
              <a:rPr lang="en-US" sz="2000" dirty="0" smtClean="0"/>
              <a:t>Vermont will receive about </a:t>
            </a:r>
            <a:r>
              <a:rPr lang="en-US" sz="2000" b="1" dirty="0" smtClean="0"/>
              <a:t>$875,000 </a:t>
            </a:r>
            <a:r>
              <a:rPr lang="en-US" sz="2000" dirty="0" smtClean="0"/>
              <a:t>worth of bonus foods during 2016</a:t>
            </a:r>
          </a:p>
        </p:txBody>
      </p:sp>
      <p:pic>
        <p:nvPicPr>
          <p:cNvPr id="5" name="Picture 4" descr="iStock_000016687508Medium-p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5628" y="3165231"/>
            <a:ext cx="3208817" cy="2095358"/>
          </a:xfrm>
          <a:prstGeom prst="rect">
            <a:avLst/>
          </a:prstGeom>
        </p:spPr>
      </p:pic>
    </p:spTree>
    <p:extLst>
      <p:ext uri="{BB962C8B-B14F-4D97-AF65-F5344CB8AC3E}">
        <p14:creationId xmlns:p14="http://schemas.microsoft.com/office/powerpoint/2010/main" val="6518681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751" y="365126"/>
            <a:ext cx="10483829" cy="1106836"/>
          </a:xfrm>
        </p:spPr>
        <p:txBody>
          <a:bodyPr/>
          <a:lstStyle/>
          <a:p>
            <a:r>
              <a:rPr lang="en-US" dirty="0" smtClean="0"/>
              <a:t>2016 USDA Foods for Vermont</a:t>
            </a:r>
            <a:endParaRPr lang="en-US" dirty="0"/>
          </a:p>
        </p:txBody>
      </p:sp>
      <p:sp>
        <p:nvSpPr>
          <p:cNvPr id="3" name="Content Placeholder 2"/>
          <p:cNvSpPr>
            <a:spLocks noGrp="1"/>
          </p:cNvSpPr>
          <p:nvPr>
            <p:ph idx="1"/>
          </p:nvPr>
        </p:nvSpPr>
        <p:spPr>
          <a:xfrm>
            <a:off x="277097" y="1583473"/>
            <a:ext cx="2274849" cy="4176700"/>
          </a:xfrm>
        </p:spPr>
        <p:txBody>
          <a:bodyPr>
            <a:normAutofit/>
          </a:bodyPr>
          <a:lstStyle/>
          <a:p>
            <a:pPr marL="0" indent="0">
              <a:lnSpc>
                <a:spcPct val="110000"/>
              </a:lnSpc>
              <a:spcBef>
                <a:spcPts val="0"/>
              </a:spcBef>
              <a:buNone/>
            </a:pPr>
            <a:r>
              <a:rPr lang="en-US" sz="2000" dirty="0" smtClean="0">
                <a:solidFill>
                  <a:schemeClr val="tx1"/>
                </a:solidFill>
              </a:rPr>
              <a:t>January:</a:t>
            </a:r>
          </a:p>
          <a:p>
            <a:pPr marL="0" indent="0">
              <a:lnSpc>
                <a:spcPct val="110000"/>
              </a:lnSpc>
              <a:spcBef>
                <a:spcPts val="0"/>
              </a:spcBef>
              <a:buNone/>
            </a:pPr>
            <a:r>
              <a:rPr lang="en-US" sz="1600" dirty="0" smtClean="0">
                <a:solidFill>
                  <a:srgbClr val="4E8F29"/>
                </a:solidFill>
                <a:latin typeface="+mj-lt"/>
                <a:ea typeface="+mj-ea"/>
                <a:cs typeface="+mj-cs"/>
              </a:rPr>
              <a:t>Chicken Quarters (B)</a:t>
            </a:r>
          </a:p>
          <a:p>
            <a:pPr marL="0" indent="0">
              <a:lnSpc>
                <a:spcPct val="110000"/>
              </a:lnSpc>
              <a:spcBef>
                <a:spcPts val="0"/>
              </a:spcBef>
              <a:buNone/>
            </a:pPr>
            <a:r>
              <a:rPr lang="en-US" sz="1600" dirty="0" smtClean="0">
                <a:solidFill>
                  <a:srgbClr val="4E8F29"/>
                </a:solidFill>
                <a:latin typeface="+mj-lt"/>
                <a:ea typeface="+mj-ea"/>
                <a:cs typeface="+mj-cs"/>
              </a:rPr>
              <a:t>Apple Juice (B)</a:t>
            </a:r>
          </a:p>
          <a:p>
            <a:pPr marL="0" indent="0">
              <a:lnSpc>
                <a:spcPct val="110000"/>
              </a:lnSpc>
              <a:spcBef>
                <a:spcPts val="0"/>
              </a:spcBef>
              <a:buNone/>
            </a:pPr>
            <a:r>
              <a:rPr lang="en-US" sz="1600" dirty="0" smtClean="0">
                <a:solidFill>
                  <a:srgbClr val="4E8F29"/>
                </a:solidFill>
                <a:latin typeface="+mj-lt"/>
                <a:ea typeface="+mj-ea"/>
                <a:cs typeface="+mj-cs"/>
              </a:rPr>
              <a:t>Canned Salmon (B)</a:t>
            </a:r>
          </a:p>
          <a:p>
            <a:pPr marL="0" indent="0">
              <a:lnSpc>
                <a:spcPct val="110000"/>
              </a:lnSpc>
              <a:spcBef>
                <a:spcPts val="0"/>
              </a:spcBef>
              <a:buNone/>
            </a:pPr>
            <a:r>
              <a:rPr lang="en-US" sz="1600" dirty="0" smtClean="0">
                <a:solidFill>
                  <a:srgbClr val="4E8F29"/>
                </a:solidFill>
                <a:latin typeface="+mj-lt"/>
                <a:ea typeface="+mj-ea"/>
                <a:cs typeface="+mj-cs"/>
              </a:rPr>
              <a:t>Raisins (B)</a:t>
            </a:r>
          </a:p>
          <a:p>
            <a:pPr marL="0" indent="0">
              <a:lnSpc>
                <a:spcPct val="110000"/>
              </a:lnSpc>
              <a:spcBef>
                <a:spcPts val="0"/>
              </a:spcBef>
              <a:buNone/>
            </a:pPr>
            <a:r>
              <a:rPr lang="en-US" sz="1600" dirty="0" smtClean="0">
                <a:solidFill>
                  <a:srgbClr val="4E8F29"/>
                </a:solidFill>
                <a:latin typeface="+mj-lt"/>
                <a:ea typeface="+mj-ea"/>
                <a:cs typeface="+mj-cs"/>
              </a:rPr>
              <a:t>Dried Cranberries (B)</a:t>
            </a:r>
          </a:p>
          <a:p>
            <a:pPr marL="0" indent="0">
              <a:lnSpc>
                <a:spcPct val="110000"/>
              </a:lnSpc>
              <a:spcBef>
                <a:spcPts val="0"/>
              </a:spcBef>
              <a:buNone/>
            </a:pPr>
            <a:endParaRPr lang="en-US" sz="1600" dirty="0" smtClean="0">
              <a:solidFill>
                <a:srgbClr val="4E8F29"/>
              </a:solidFill>
              <a:latin typeface="+mj-lt"/>
              <a:ea typeface="+mj-ea"/>
              <a:cs typeface="+mj-cs"/>
            </a:endParaRPr>
          </a:p>
          <a:p>
            <a:pPr marL="0" indent="0">
              <a:lnSpc>
                <a:spcPct val="110000"/>
              </a:lnSpc>
              <a:spcBef>
                <a:spcPts val="0"/>
              </a:spcBef>
              <a:buNone/>
            </a:pPr>
            <a:r>
              <a:rPr lang="en-US" sz="2000" dirty="0">
                <a:solidFill>
                  <a:schemeClr val="tx1"/>
                </a:solidFill>
              </a:rPr>
              <a:t>February:</a:t>
            </a:r>
          </a:p>
          <a:p>
            <a:pPr marL="0" indent="0">
              <a:lnSpc>
                <a:spcPct val="110000"/>
              </a:lnSpc>
              <a:spcBef>
                <a:spcPts val="0"/>
              </a:spcBef>
              <a:buNone/>
            </a:pPr>
            <a:r>
              <a:rPr lang="en-US" sz="1600" dirty="0" smtClean="0">
                <a:solidFill>
                  <a:srgbClr val="4E8F29"/>
                </a:solidFill>
                <a:latin typeface="+mj-lt"/>
                <a:ea typeface="+mj-ea"/>
                <a:cs typeface="+mj-cs"/>
              </a:rPr>
              <a:t>Chicken Quarters (B)</a:t>
            </a:r>
          </a:p>
          <a:p>
            <a:pPr marL="0" indent="0">
              <a:lnSpc>
                <a:spcPct val="110000"/>
              </a:lnSpc>
              <a:spcBef>
                <a:spcPts val="0"/>
              </a:spcBef>
              <a:buNone/>
            </a:pPr>
            <a:r>
              <a:rPr lang="en-US" sz="1600" dirty="0" smtClean="0">
                <a:solidFill>
                  <a:srgbClr val="4E8F29"/>
                </a:solidFill>
                <a:latin typeface="+mj-lt"/>
                <a:ea typeface="+mj-ea"/>
                <a:cs typeface="+mj-cs"/>
              </a:rPr>
              <a:t>Orange Juice (B)</a:t>
            </a:r>
          </a:p>
          <a:p>
            <a:pPr marL="0" indent="0">
              <a:lnSpc>
                <a:spcPct val="110000"/>
              </a:lnSpc>
              <a:spcBef>
                <a:spcPts val="0"/>
              </a:spcBef>
              <a:buNone/>
            </a:pPr>
            <a:r>
              <a:rPr lang="en-US" sz="1600" dirty="0" smtClean="0">
                <a:solidFill>
                  <a:srgbClr val="4E8F29"/>
                </a:solidFill>
                <a:latin typeface="+mj-lt"/>
                <a:ea typeface="+mj-ea"/>
                <a:cs typeface="+mj-cs"/>
              </a:rPr>
              <a:t>Cranberry Juice (B)</a:t>
            </a:r>
          </a:p>
          <a:p>
            <a:pPr marL="0" indent="0">
              <a:lnSpc>
                <a:spcPct val="110000"/>
              </a:lnSpc>
              <a:spcBef>
                <a:spcPts val="0"/>
              </a:spcBef>
              <a:buNone/>
            </a:pPr>
            <a:r>
              <a:rPr lang="en-US" sz="1600" dirty="0" smtClean="0">
                <a:solidFill>
                  <a:srgbClr val="4E8F29"/>
                </a:solidFill>
                <a:latin typeface="+mj-lt"/>
                <a:ea typeface="+mj-ea"/>
                <a:cs typeface="+mj-cs"/>
              </a:rPr>
              <a:t>Cranberry Sauce (B)</a:t>
            </a:r>
            <a:endParaRPr lang="en-US" sz="1600" dirty="0">
              <a:solidFill>
                <a:srgbClr val="4E8F29"/>
              </a:solidFill>
              <a:latin typeface="+mj-lt"/>
              <a:ea typeface="+mj-ea"/>
              <a:cs typeface="+mj-cs"/>
            </a:endParaRPr>
          </a:p>
        </p:txBody>
      </p:sp>
      <p:sp>
        <p:nvSpPr>
          <p:cNvPr id="4" name="Content Placeholder 2"/>
          <p:cNvSpPr txBox="1">
            <a:spLocks/>
          </p:cNvSpPr>
          <p:nvPr/>
        </p:nvSpPr>
        <p:spPr>
          <a:xfrm>
            <a:off x="4813611" y="1580051"/>
            <a:ext cx="2245111" cy="4220492"/>
          </a:xfrm>
          <a:prstGeom prst="rect">
            <a:avLst/>
          </a:prstGeom>
          <a:no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accent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10000"/>
              </a:lnSpc>
              <a:spcBef>
                <a:spcPts val="0"/>
              </a:spcBef>
              <a:buNone/>
            </a:pPr>
            <a:r>
              <a:rPr lang="en-US" sz="2000" dirty="0" smtClean="0">
                <a:solidFill>
                  <a:schemeClr val="tx1"/>
                </a:solidFill>
              </a:rPr>
              <a:t>June</a:t>
            </a:r>
            <a:r>
              <a:rPr lang="en-US" sz="2000" dirty="0">
                <a:solidFill>
                  <a:schemeClr val="tx1"/>
                </a:solidFill>
              </a:rPr>
              <a:t>:</a:t>
            </a:r>
          </a:p>
          <a:p>
            <a:pPr marL="0" indent="0">
              <a:lnSpc>
                <a:spcPct val="110000"/>
              </a:lnSpc>
              <a:spcBef>
                <a:spcPts val="0"/>
              </a:spcBef>
              <a:buNone/>
            </a:pPr>
            <a:r>
              <a:rPr lang="en-US" sz="1600" dirty="0">
                <a:solidFill>
                  <a:srgbClr val="4E8F29"/>
                </a:solidFill>
              </a:rPr>
              <a:t>Chicken Quarters (</a:t>
            </a:r>
            <a:r>
              <a:rPr lang="en-US" sz="1600" dirty="0" smtClean="0">
                <a:solidFill>
                  <a:srgbClr val="4E8F29"/>
                </a:solidFill>
              </a:rPr>
              <a:t>B)</a:t>
            </a:r>
          </a:p>
          <a:p>
            <a:pPr marL="0" indent="0">
              <a:lnSpc>
                <a:spcPct val="110000"/>
              </a:lnSpc>
              <a:spcBef>
                <a:spcPts val="0"/>
              </a:spcBef>
              <a:buNone/>
            </a:pPr>
            <a:r>
              <a:rPr lang="en-US" sz="1600" dirty="0"/>
              <a:t>Milk 1% </a:t>
            </a:r>
            <a:r>
              <a:rPr lang="en-US" sz="1600" dirty="0" smtClean="0"/>
              <a:t>(E)</a:t>
            </a:r>
          </a:p>
          <a:p>
            <a:pPr marL="0" indent="0">
              <a:lnSpc>
                <a:spcPct val="110000"/>
              </a:lnSpc>
              <a:spcBef>
                <a:spcPts val="0"/>
              </a:spcBef>
              <a:buNone/>
            </a:pPr>
            <a:endParaRPr lang="en-US" sz="1600" dirty="0"/>
          </a:p>
          <a:p>
            <a:pPr marL="0" indent="0">
              <a:lnSpc>
                <a:spcPct val="110000"/>
              </a:lnSpc>
              <a:spcBef>
                <a:spcPts val="0"/>
              </a:spcBef>
              <a:buNone/>
            </a:pPr>
            <a:r>
              <a:rPr lang="en-US" sz="2000" dirty="0" smtClean="0">
                <a:solidFill>
                  <a:schemeClr val="tx1"/>
                </a:solidFill>
              </a:rPr>
              <a:t>July:</a:t>
            </a:r>
            <a:endParaRPr lang="en-US" sz="2000" dirty="0">
              <a:solidFill>
                <a:schemeClr val="tx1"/>
              </a:solidFill>
            </a:endParaRPr>
          </a:p>
          <a:p>
            <a:pPr marL="0" indent="0">
              <a:lnSpc>
                <a:spcPct val="110000"/>
              </a:lnSpc>
              <a:spcBef>
                <a:spcPts val="0"/>
              </a:spcBef>
              <a:buNone/>
            </a:pPr>
            <a:r>
              <a:rPr lang="en-US" sz="1600" dirty="0" smtClean="0"/>
              <a:t>Spaghetti Sauce </a:t>
            </a:r>
            <a:r>
              <a:rPr lang="en-US" sz="1600" dirty="0"/>
              <a:t>(E)</a:t>
            </a:r>
          </a:p>
          <a:p>
            <a:pPr marL="0" indent="0">
              <a:lnSpc>
                <a:spcPct val="110000"/>
              </a:lnSpc>
              <a:spcBef>
                <a:spcPts val="0"/>
              </a:spcBef>
              <a:buNone/>
            </a:pPr>
            <a:r>
              <a:rPr lang="en-US" sz="1600" dirty="0" smtClean="0"/>
              <a:t>Spaghetti (E)</a:t>
            </a:r>
          </a:p>
          <a:p>
            <a:pPr marL="0" indent="0">
              <a:lnSpc>
                <a:spcPct val="110000"/>
              </a:lnSpc>
              <a:spcBef>
                <a:spcPts val="0"/>
              </a:spcBef>
              <a:buNone/>
            </a:pPr>
            <a:r>
              <a:rPr lang="en-US" sz="1600" dirty="0" smtClean="0"/>
              <a:t>Corn Flakes (E)</a:t>
            </a:r>
            <a:endParaRPr lang="en-US" sz="1600" dirty="0"/>
          </a:p>
          <a:p>
            <a:pPr marL="0" indent="0">
              <a:lnSpc>
                <a:spcPct val="110000"/>
              </a:lnSpc>
              <a:spcBef>
                <a:spcPts val="0"/>
              </a:spcBef>
              <a:buNone/>
            </a:pPr>
            <a:r>
              <a:rPr lang="en-US" sz="1600" dirty="0">
                <a:solidFill>
                  <a:srgbClr val="4E8F29"/>
                </a:solidFill>
              </a:rPr>
              <a:t>Catfish Fillets (B)</a:t>
            </a:r>
          </a:p>
          <a:p>
            <a:pPr marL="0" indent="0">
              <a:lnSpc>
                <a:spcPct val="110000"/>
              </a:lnSpc>
              <a:spcBef>
                <a:spcPts val="0"/>
              </a:spcBef>
              <a:buNone/>
            </a:pPr>
            <a:endParaRPr lang="en-US" sz="1600" dirty="0" smtClean="0">
              <a:solidFill>
                <a:srgbClr val="4E8F29"/>
              </a:solidFill>
            </a:endParaRPr>
          </a:p>
          <a:p>
            <a:pPr marL="0" indent="0">
              <a:lnSpc>
                <a:spcPct val="110000"/>
              </a:lnSpc>
              <a:spcBef>
                <a:spcPts val="0"/>
              </a:spcBef>
              <a:buNone/>
            </a:pPr>
            <a:r>
              <a:rPr lang="en-US" sz="2000" dirty="0" smtClean="0">
                <a:solidFill>
                  <a:schemeClr val="tx1"/>
                </a:solidFill>
              </a:rPr>
              <a:t>August:</a:t>
            </a:r>
            <a:endParaRPr lang="en-US" sz="2000" dirty="0">
              <a:solidFill>
                <a:schemeClr val="tx1"/>
              </a:solidFill>
            </a:endParaRPr>
          </a:p>
          <a:p>
            <a:pPr marL="0" indent="0">
              <a:lnSpc>
                <a:spcPct val="110000"/>
              </a:lnSpc>
              <a:spcBef>
                <a:spcPts val="0"/>
              </a:spcBef>
              <a:buNone/>
            </a:pPr>
            <a:r>
              <a:rPr lang="en-US" sz="1600" dirty="0" smtClean="0">
                <a:solidFill>
                  <a:srgbClr val="4E8F29"/>
                </a:solidFill>
              </a:rPr>
              <a:t>Walnut Pieces (B)</a:t>
            </a:r>
            <a:endParaRPr lang="en-US" sz="1600" dirty="0">
              <a:solidFill>
                <a:srgbClr val="4E8F29"/>
              </a:solidFill>
            </a:endParaRPr>
          </a:p>
          <a:p>
            <a:pPr marL="0" indent="0">
              <a:lnSpc>
                <a:spcPct val="110000"/>
              </a:lnSpc>
              <a:spcBef>
                <a:spcPts val="0"/>
              </a:spcBef>
              <a:buNone/>
            </a:pPr>
            <a:r>
              <a:rPr lang="en-US" sz="1600" dirty="0" smtClean="0"/>
              <a:t>Macaroni (E)</a:t>
            </a:r>
          </a:p>
          <a:p>
            <a:pPr marL="0" indent="0">
              <a:lnSpc>
                <a:spcPct val="110000"/>
              </a:lnSpc>
              <a:spcBef>
                <a:spcPts val="0"/>
              </a:spcBef>
              <a:buNone/>
            </a:pPr>
            <a:r>
              <a:rPr lang="en-US" sz="1600" dirty="0" smtClean="0"/>
              <a:t>Ham (E)</a:t>
            </a:r>
          </a:p>
          <a:p>
            <a:pPr marL="0" indent="0">
              <a:lnSpc>
                <a:spcPct val="110000"/>
              </a:lnSpc>
              <a:spcBef>
                <a:spcPts val="0"/>
              </a:spcBef>
              <a:buNone/>
            </a:pPr>
            <a:r>
              <a:rPr lang="en-US" sz="1600" dirty="0">
                <a:solidFill>
                  <a:srgbClr val="4E8F29"/>
                </a:solidFill>
              </a:rPr>
              <a:t>Grape Fruit </a:t>
            </a:r>
            <a:r>
              <a:rPr lang="en-US" sz="1600" dirty="0" smtClean="0">
                <a:solidFill>
                  <a:srgbClr val="4E8F29"/>
                </a:solidFill>
              </a:rPr>
              <a:t>Juice (B)</a:t>
            </a:r>
          </a:p>
          <a:p>
            <a:pPr marL="0" indent="0">
              <a:lnSpc>
                <a:spcPct val="110000"/>
              </a:lnSpc>
              <a:spcBef>
                <a:spcPts val="0"/>
              </a:spcBef>
              <a:buNone/>
            </a:pPr>
            <a:r>
              <a:rPr lang="en-US" sz="1600" dirty="0">
                <a:solidFill>
                  <a:srgbClr val="4E8F29"/>
                </a:solidFill>
              </a:rPr>
              <a:t>Canned Cherries (B)</a:t>
            </a:r>
          </a:p>
          <a:p>
            <a:pPr marL="0" indent="0">
              <a:lnSpc>
                <a:spcPct val="110000"/>
              </a:lnSpc>
              <a:spcBef>
                <a:spcPts val="0"/>
              </a:spcBef>
              <a:buNone/>
            </a:pPr>
            <a:endParaRPr lang="en-US" sz="1600" dirty="0">
              <a:solidFill>
                <a:srgbClr val="4E8F29"/>
              </a:solidFill>
            </a:endParaRPr>
          </a:p>
        </p:txBody>
      </p:sp>
      <p:sp>
        <p:nvSpPr>
          <p:cNvPr id="5" name="Content Placeholder 2"/>
          <p:cNvSpPr txBox="1">
            <a:spLocks/>
          </p:cNvSpPr>
          <p:nvPr/>
        </p:nvSpPr>
        <p:spPr>
          <a:xfrm>
            <a:off x="2340073" y="1579176"/>
            <a:ext cx="2562747" cy="4643203"/>
          </a:xfrm>
          <a:prstGeom prst="rect">
            <a:avLst/>
          </a:prstGeom>
          <a:no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accent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20000"/>
              </a:lnSpc>
              <a:spcBef>
                <a:spcPts val="0"/>
              </a:spcBef>
              <a:buFont typeface="Arial"/>
              <a:buNone/>
            </a:pPr>
            <a:r>
              <a:rPr lang="en-US" sz="2000" dirty="0" smtClean="0">
                <a:solidFill>
                  <a:schemeClr val="tx1"/>
                </a:solidFill>
              </a:rPr>
              <a:t>March: </a:t>
            </a:r>
          </a:p>
          <a:p>
            <a:pPr marL="0" indent="0">
              <a:lnSpc>
                <a:spcPct val="120000"/>
              </a:lnSpc>
              <a:spcBef>
                <a:spcPts val="0"/>
              </a:spcBef>
              <a:buNone/>
            </a:pPr>
            <a:r>
              <a:rPr lang="en-US" sz="1700" dirty="0" smtClean="0">
                <a:solidFill>
                  <a:srgbClr val="4E8F29"/>
                </a:solidFill>
                <a:ea typeface="+mj-ea"/>
                <a:cs typeface="+mj-cs"/>
              </a:rPr>
              <a:t>Chicken Quarters (B)</a:t>
            </a:r>
          </a:p>
          <a:p>
            <a:pPr marL="0" indent="0">
              <a:lnSpc>
                <a:spcPct val="120000"/>
              </a:lnSpc>
              <a:spcBef>
                <a:spcPts val="0"/>
              </a:spcBef>
              <a:buNone/>
            </a:pPr>
            <a:r>
              <a:rPr lang="en-US" sz="1700" dirty="0" smtClean="0">
                <a:solidFill>
                  <a:srgbClr val="4E8F29"/>
                </a:solidFill>
                <a:ea typeface="+mj-ea"/>
                <a:cs typeface="+mj-cs"/>
              </a:rPr>
              <a:t>Orange Juice (B)</a:t>
            </a:r>
          </a:p>
          <a:p>
            <a:pPr marL="0" indent="0">
              <a:lnSpc>
                <a:spcPct val="120000"/>
              </a:lnSpc>
              <a:spcBef>
                <a:spcPts val="0"/>
              </a:spcBef>
              <a:buNone/>
            </a:pPr>
            <a:r>
              <a:rPr lang="en-US" sz="1700" dirty="0" smtClean="0">
                <a:solidFill>
                  <a:srgbClr val="4E8F29"/>
                </a:solidFill>
                <a:ea typeface="+mj-ea"/>
                <a:cs typeface="+mj-cs"/>
              </a:rPr>
              <a:t>Dried Cranberries (B)</a:t>
            </a:r>
          </a:p>
          <a:p>
            <a:pPr marL="0" indent="0">
              <a:lnSpc>
                <a:spcPct val="120000"/>
              </a:lnSpc>
              <a:spcBef>
                <a:spcPts val="0"/>
              </a:spcBef>
              <a:buNone/>
            </a:pPr>
            <a:r>
              <a:rPr lang="en-US" sz="1700" dirty="0" smtClean="0"/>
              <a:t>Russet Potatoes (E)</a:t>
            </a:r>
          </a:p>
          <a:p>
            <a:pPr marL="0" indent="0">
              <a:lnSpc>
                <a:spcPct val="120000"/>
              </a:lnSpc>
              <a:spcBef>
                <a:spcPts val="0"/>
              </a:spcBef>
              <a:buNone/>
            </a:pPr>
            <a:endParaRPr lang="en-US" sz="1700" dirty="0" smtClean="0"/>
          </a:p>
          <a:p>
            <a:pPr marL="0" indent="0">
              <a:lnSpc>
                <a:spcPct val="120000"/>
              </a:lnSpc>
              <a:spcBef>
                <a:spcPts val="0"/>
              </a:spcBef>
              <a:buNone/>
            </a:pPr>
            <a:r>
              <a:rPr lang="en-US" sz="2000" dirty="0" smtClean="0">
                <a:solidFill>
                  <a:schemeClr val="tx1"/>
                </a:solidFill>
              </a:rPr>
              <a:t>April:</a:t>
            </a:r>
          </a:p>
          <a:p>
            <a:pPr marL="0" indent="0">
              <a:lnSpc>
                <a:spcPct val="120000"/>
              </a:lnSpc>
              <a:spcBef>
                <a:spcPts val="0"/>
              </a:spcBef>
              <a:buNone/>
            </a:pPr>
            <a:r>
              <a:rPr lang="en-US" sz="1700" dirty="0" smtClean="0">
                <a:solidFill>
                  <a:srgbClr val="4E8F29"/>
                </a:solidFill>
                <a:latin typeface="+mj-lt"/>
                <a:ea typeface="+mj-ea"/>
                <a:cs typeface="+mj-cs"/>
              </a:rPr>
              <a:t>Chicken Quarters (B)</a:t>
            </a:r>
          </a:p>
          <a:p>
            <a:pPr marL="0" indent="0">
              <a:lnSpc>
                <a:spcPct val="120000"/>
              </a:lnSpc>
              <a:spcBef>
                <a:spcPts val="0"/>
              </a:spcBef>
              <a:buNone/>
            </a:pPr>
            <a:r>
              <a:rPr lang="en-US" sz="1700" dirty="0" smtClean="0">
                <a:solidFill>
                  <a:srgbClr val="4E8F29"/>
                </a:solidFill>
                <a:latin typeface="+mj-lt"/>
                <a:ea typeface="+mj-ea"/>
                <a:cs typeface="+mj-cs"/>
              </a:rPr>
              <a:t>Cranberry Juice (B)</a:t>
            </a:r>
          </a:p>
          <a:p>
            <a:pPr marL="0" indent="0">
              <a:lnSpc>
                <a:spcPct val="120000"/>
              </a:lnSpc>
              <a:spcBef>
                <a:spcPts val="0"/>
              </a:spcBef>
              <a:buNone/>
            </a:pPr>
            <a:r>
              <a:rPr lang="en-US" sz="1700" dirty="0" smtClean="0"/>
              <a:t>Applesauce Cups (E)</a:t>
            </a:r>
          </a:p>
          <a:p>
            <a:pPr marL="0" indent="0">
              <a:lnSpc>
                <a:spcPct val="120000"/>
              </a:lnSpc>
              <a:spcBef>
                <a:spcPts val="0"/>
              </a:spcBef>
              <a:buNone/>
            </a:pPr>
            <a:r>
              <a:rPr lang="en-US" sz="1700" dirty="0" smtClean="0">
                <a:solidFill>
                  <a:srgbClr val="4E8F29"/>
                </a:solidFill>
                <a:latin typeface="+mj-lt"/>
                <a:ea typeface="+mj-ea"/>
                <a:cs typeface="+mj-cs"/>
              </a:rPr>
              <a:t>Great Northern Beans (B)</a:t>
            </a:r>
          </a:p>
          <a:p>
            <a:pPr marL="0" indent="0">
              <a:lnSpc>
                <a:spcPct val="120000"/>
              </a:lnSpc>
              <a:spcBef>
                <a:spcPts val="0"/>
              </a:spcBef>
              <a:buNone/>
            </a:pPr>
            <a:endParaRPr lang="en-US" sz="1700" dirty="0">
              <a:solidFill>
                <a:srgbClr val="4E8F29"/>
              </a:solidFill>
              <a:latin typeface="+mj-lt"/>
              <a:ea typeface="+mj-ea"/>
              <a:cs typeface="+mj-cs"/>
            </a:endParaRPr>
          </a:p>
          <a:p>
            <a:pPr marL="0" indent="0">
              <a:lnSpc>
                <a:spcPct val="120000"/>
              </a:lnSpc>
              <a:spcBef>
                <a:spcPts val="0"/>
              </a:spcBef>
              <a:buNone/>
            </a:pPr>
            <a:r>
              <a:rPr lang="en-US" sz="2000" dirty="0">
                <a:solidFill>
                  <a:schemeClr val="tx1"/>
                </a:solidFill>
              </a:rPr>
              <a:t>May:</a:t>
            </a:r>
          </a:p>
          <a:p>
            <a:pPr marL="0" indent="0">
              <a:lnSpc>
                <a:spcPct val="120000"/>
              </a:lnSpc>
              <a:spcBef>
                <a:spcPts val="0"/>
              </a:spcBef>
              <a:buNone/>
            </a:pPr>
            <a:r>
              <a:rPr lang="en-US" sz="1700" dirty="0">
                <a:solidFill>
                  <a:srgbClr val="4E8F29"/>
                </a:solidFill>
              </a:rPr>
              <a:t>Chicken Quarters (B)</a:t>
            </a:r>
          </a:p>
          <a:p>
            <a:pPr marL="0" indent="0">
              <a:lnSpc>
                <a:spcPct val="120000"/>
              </a:lnSpc>
              <a:spcBef>
                <a:spcPts val="0"/>
              </a:spcBef>
              <a:buNone/>
            </a:pPr>
            <a:r>
              <a:rPr lang="en-US" sz="1700" dirty="0" smtClean="0">
                <a:solidFill>
                  <a:srgbClr val="4E8F29"/>
                </a:solidFill>
              </a:rPr>
              <a:t>Catfish </a:t>
            </a:r>
            <a:r>
              <a:rPr lang="en-US" sz="1700" dirty="0">
                <a:solidFill>
                  <a:srgbClr val="4E8F29"/>
                </a:solidFill>
              </a:rPr>
              <a:t>Fillets (B</a:t>
            </a:r>
            <a:r>
              <a:rPr lang="en-US" sz="1700" dirty="0" smtClean="0">
                <a:solidFill>
                  <a:srgbClr val="4E8F29"/>
                </a:solidFill>
              </a:rPr>
              <a:t>)</a:t>
            </a:r>
          </a:p>
          <a:p>
            <a:pPr marL="0" indent="0">
              <a:lnSpc>
                <a:spcPct val="120000"/>
              </a:lnSpc>
              <a:spcBef>
                <a:spcPts val="0"/>
              </a:spcBef>
              <a:buNone/>
            </a:pPr>
            <a:r>
              <a:rPr lang="en-US" sz="1700" dirty="0">
                <a:solidFill>
                  <a:srgbClr val="4E8F29"/>
                </a:solidFill>
              </a:rPr>
              <a:t>Walnut Pieces (B</a:t>
            </a:r>
            <a:r>
              <a:rPr lang="en-US" sz="1700" dirty="0" smtClean="0">
                <a:solidFill>
                  <a:srgbClr val="4E8F29"/>
                </a:solidFill>
              </a:rPr>
              <a:t>)</a:t>
            </a:r>
            <a:endParaRPr lang="en-US" sz="1700" dirty="0" smtClean="0">
              <a:solidFill>
                <a:srgbClr val="4E8F29"/>
              </a:solidFill>
              <a:latin typeface="+mj-lt"/>
              <a:ea typeface="+mj-ea"/>
              <a:cs typeface="+mj-cs"/>
            </a:endParaRPr>
          </a:p>
        </p:txBody>
      </p:sp>
      <p:sp>
        <p:nvSpPr>
          <p:cNvPr id="6" name="Content Placeholder 2"/>
          <p:cNvSpPr txBox="1">
            <a:spLocks/>
          </p:cNvSpPr>
          <p:nvPr/>
        </p:nvSpPr>
        <p:spPr>
          <a:xfrm>
            <a:off x="7058722" y="1580051"/>
            <a:ext cx="2282282" cy="4220492"/>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accent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10000"/>
              </a:lnSpc>
              <a:spcBef>
                <a:spcPts val="0"/>
              </a:spcBef>
              <a:buNone/>
            </a:pPr>
            <a:r>
              <a:rPr lang="en-US" sz="2000" dirty="0" smtClean="0">
                <a:solidFill>
                  <a:schemeClr val="tx1"/>
                </a:solidFill>
              </a:rPr>
              <a:t>September:</a:t>
            </a:r>
          </a:p>
          <a:p>
            <a:pPr marL="0" indent="0">
              <a:lnSpc>
                <a:spcPct val="110000"/>
              </a:lnSpc>
              <a:spcBef>
                <a:spcPts val="0"/>
              </a:spcBef>
              <a:buNone/>
            </a:pPr>
            <a:r>
              <a:rPr lang="en-US" sz="1600" dirty="0">
                <a:solidFill>
                  <a:srgbClr val="4E8F29"/>
                </a:solidFill>
              </a:rPr>
              <a:t>Dry Pinto Beans (B</a:t>
            </a:r>
            <a:r>
              <a:rPr lang="en-US" sz="1600" dirty="0" smtClean="0">
                <a:solidFill>
                  <a:srgbClr val="4E8F29"/>
                </a:solidFill>
              </a:rPr>
              <a:t>)</a:t>
            </a:r>
          </a:p>
          <a:p>
            <a:pPr marL="0" indent="0">
              <a:lnSpc>
                <a:spcPct val="110000"/>
              </a:lnSpc>
              <a:spcBef>
                <a:spcPts val="0"/>
              </a:spcBef>
              <a:buNone/>
            </a:pPr>
            <a:r>
              <a:rPr lang="en-US" sz="1600" dirty="0"/>
              <a:t>Rolled Oats (E</a:t>
            </a:r>
            <a:r>
              <a:rPr lang="en-US" sz="1600" dirty="0" smtClean="0"/>
              <a:t>)</a:t>
            </a:r>
          </a:p>
          <a:p>
            <a:pPr marL="0" indent="0">
              <a:lnSpc>
                <a:spcPct val="110000"/>
              </a:lnSpc>
              <a:spcBef>
                <a:spcPts val="0"/>
              </a:spcBef>
              <a:buNone/>
            </a:pPr>
            <a:r>
              <a:rPr lang="en-US" sz="1600" dirty="0" smtClean="0"/>
              <a:t>Milk 1% (E)</a:t>
            </a:r>
          </a:p>
          <a:p>
            <a:pPr marL="0" indent="0">
              <a:lnSpc>
                <a:spcPct val="110000"/>
              </a:lnSpc>
              <a:spcBef>
                <a:spcPts val="0"/>
              </a:spcBef>
              <a:buNone/>
            </a:pPr>
            <a:r>
              <a:rPr lang="en-US" sz="1600" dirty="0" smtClean="0"/>
              <a:t>Beef Stew (E)</a:t>
            </a:r>
          </a:p>
          <a:p>
            <a:pPr marL="0" indent="0">
              <a:lnSpc>
                <a:spcPct val="110000"/>
              </a:lnSpc>
              <a:spcBef>
                <a:spcPts val="0"/>
              </a:spcBef>
              <a:buNone/>
            </a:pPr>
            <a:r>
              <a:rPr lang="en-US" sz="1600" dirty="0">
                <a:solidFill>
                  <a:srgbClr val="4E8F29"/>
                </a:solidFill>
              </a:rPr>
              <a:t>Dried </a:t>
            </a:r>
            <a:r>
              <a:rPr lang="en-US" sz="1600" dirty="0" smtClean="0">
                <a:solidFill>
                  <a:srgbClr val="4E8F29"/>
                </a:solidFill>
              </a:rPr>
              <a:t>Cherries (B)</a:t>
            </a:r>
          </a:p>
          <a:p>
            <a:pPr marL="0" indent="0">
              <a:lnSpc>
                <a:spcPct val="110000"/>
              </a:lnSpc>
              <a:spcBef>
                <a:spcPts val="0"/>
              </a:spcBef>
              <a:buNone/>
            </a:pPr>
            <a:endParaRPr lang="en-US" sz="1600" dirty="0">
              <a:solidFill>
                <a:srgbClr val="4E8F29"/>
              </a:solidFill>
            </a:endParaRPr>
          </a:p>
          <a:p>
            <a:pPr marL="0" indent="0">
              <a:lnSpc>
                <a:spcPct val="110000"/>
              </a:lnSpc>
              <a:spcBef>
                <a:spcPts val="0"/>
              </a:spcBef>
              <a:buNone/>
            </a:pPr>
            <a:r>
              <a:rPr lang="en-US" sz="2000" dirty="0">
                <a:solidFill>
                  <a:schemeClr val="tx1"/>
                </a:solidFill>
              </a:rPr>
              <a:t>October:</a:t>
            </a:r>
          </a:p>
          <a:p>
            <a:pPr marL="0" indent="0">
              <a:lnSpc>
                <a:spcPct val="110000"/>
              </a:lnSpc>
              <a:spcBef>
                <a:spcPts val="0"/>
              </a:spcBef>
              <a:buNone/>
            </a:pPr>
            <a:r>
              <a:rPr lang="en-US" sz="1600" dirty="0"/>
              <a:t>Canned Corn (E</a:t>
            </a:r>
            <a:r>
              <a:rPr lang="en-US" sz="1600" dirty="0" smtClean="0"/>
              <a:t>)</a:t>
            </a:r>
          </a:p>
          <a:p>
            <a:pPr marL="0" indent="0">
              <a:lnSpc>
                <a:spcPct val="110000"/>
              </a:lnSpc>
              <a:spcBef>
                <a:spcPts val="0"/>
              </a:spcBef>
              <a:buNone/>
            </a:pPr>
            <a:r>
              <a:rPr lang="en-US" sz="1600" dirty="0">
                <a:solidFill>
                  <a:srgbClr val="4E8F29"/>
                </a:solidFill>
              </a:rPr>
              <a:t>Peanut Butter (B</a:t>
            </a:r>
            <a:r>
              <a:rPr lang="en-US" sz="1600" dirty="0" smtClean="0">
                <a:solidFill>
                  <a:srgbClr val="4E8F29"/>
                </a:solidFill>
              </a:rPr>
              <a:t>)</a:t>
            </a:r>
          </a:p>
          <a:p>
            <a:pPr marL="0" indent="0">
              <a:lnSpc>
                <a:spcPct val="110000"/>
              </a:lnSpc>
              <a:spcBef>
                <a:spcPts val="0"/>
              </a:spcBef>
              <a:buNone/>
            </a:pPr>
            <a:r>
              <a:rPr lang="en-US" sz="1600" dirty="0"/>
              <a:t>Eggs, Whole (E</a:t>
            </a:r>
            <a:r>
              <a:rPr lang="en-US" sz="1600" dirty="0" smtClean="0"/>
              <a:t>)</a:t>
            </a:r>
          </a:p>
          <a:p>
            <a:pPr marL="0" indent="0">
              <a:lnSpc>
                <a:spcPct val="110000"/>
              </a:lnSpc>
              <a:spcBef>
                <a:spcPts val="0"/>
              </a:spcBef>
              <a:buNone/>
            </a:pPr>
            <a:r>
              <a:rPr lang="en-US" sz="1600" dirty="0" smtClean="0"/>
              <a:t>Cereal, Rice Crisp (E)</a:t>
            </a:r>
          </a:p>
          <a:p>
            <a:pPr marL="0" indent="0">
              <a:lnSpc>
                <a:spcPct val="110000"/>
              </a:lnSpc>
              <a:spcBef>
                <a:spcPts val="0"/>
              </a:spcBef>
              <a:buNone/>
            </a:pPr>
            <a:r>
              <a:rPr lang="en-US" sz="1600" dirty="0">
                <a:solidFill>
                  <a:srgbClr val="4E8F29"/>
                </a:solidFill>
              </a:rPr>
              <a:t>Canned Cherries (B</a:t>
            </a:r>
            <a:r>
              <a:rPr lang="en-US" sz="1600" dirty="0" smtClean="0">
                <a:solidFill>
                  <a:srgbClr val="4E8F29"/>
                </a:solidFill>
              </a:rPr>
              <a:t>)</a:t>
            </a:r>
          </a:p>
          <a:p>
            <a:pPr marL="0" indent="0">
              <a:lnSpc>
                <a:spcPct val="100000"/>
              </a:lnSpc>
              <a:spcBef>
                <a:spcPts val="0"/>
              </a:spcBef>
              <a:buNone/>
            </a:pPr>
            <a:endParaRPr lang="en-US" sz="1600" dirty="0">
              <a:solidFill>
                <a:srgbClr val="4E8F29"/>
              </a:solidFill>
            </a:endParaRPr>
          </a:p>
        </p:txBody>
      </p:sp>
      <p:sp>
        <p:nvSpPr>
          <p:cNvPr id="7" name="Content Placeholder 2"/>
          <p:cNvSpPr txBox="1">
            <a:spLocks/>
          </p:cNvSpPr>
          <p:nvPr/>
        </p:nvSpPr>
        <p:spPr>
          <a:xfrm>
            <a:off x="9207187" y="1580051"/>
            <a:ext cx="2761787" cy="4220492"/>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accent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10000"/>
              </a:lnSpc>
              <a:spcBef>
                <a:spcPts val="0"/>
              </a:spcBef>
              <a:buNone/>
            </a:pPr>
            <a:r>
              <a:rPr lang="en-US" sz="2000" dirty="0" smtClean="0">
                <a:solidFill>
                  <a:schemeClr val="tx1"/>
                </a:solidFill>
              </a:rPr>
              <a:t>November:</a:t>
            </a:r>
          </a:p>
          <a:p>
            <a:pPr marL="0" indent="0">
              <a:lnSpc>
                <a:spcPct val="110000"/>
              </a:lnSpc>
              <a:spcBef>
                <a:spcPts val="0"/>
              </a:spcBef>
              <a:buNone/>
            </a:pPr>
            <a:r>
              <a:rPr lang="en-US" sz="1600" dirty="0"/>
              <a:t>Empire Apples (E</a:t>
            </a:r>
            <a:r>
              <a:rPr lang="en-US" sz="1600" dirty="0" smtClean="0"/>
              <a:t>)</a:t>
            </a:r>
          </a:p>
          <a:p>
            <a:pPr marL="0" indent="0">
              <a:lnSpc>
                <a:spcPct val="110000"/>
              </a:lnSpc>
              <a:spcBef>
                <a:spcPts val="0"/>
              </a:spcBef>
              <a:buNone/>
            </a:pPr>
            <a:r>
              <a:rPr lang="en-US" sz="1600" dirty="0" smtClean="0"/>
              <a:t>Vegetable Soup (E)</a:t>
            </a:r>
          </a:p>
          <a:p>
            <a:pPr marL="0" indent="0">
              <a:lnSpc>
                <a:spcPct val="110000"/>
              </a:lnSpc>
              <a:spcBef>
                <a:spcPts val="0"/>
              </a:spcBef>
              <a:buNone/>
            </a:pPr>
            <a:r>
              <a:rPr lang="en-US" sz="1600" dirty="0" smtClean="0"/>
              <a:t>Canned Mixed Fruit (E)</a:t>
            </a:r>
          </a:p>
          <a:p>
            <a:pPr marL="0" indent="0">
              <a:lnSpc>
                <a:spcPct val="110000"/>
              </a:lnSpc>
              <a:spcBef>
                <a:spcPts val="0"/>
              </a:spcBef>
              <a:buNone/>
            </a:pPr>
            <a:r>
              <a:rPr lang="en-US" sz="1600" dirty="0" smtClean="0"/>
              <a:t>Spaghetti (E)</a:t>
            </a:r>
          </a:p>
          <a:p>
            <a:pPr marL="0" indent="0">
              <a:lnSpc>
                <a:spcPct val="110000"/>
              </a:lnSpc>
              <a:spcBef>
                <a:spcPts val="0"/>
              </a:spcBef>
              <a:buNone/>
            </a:pPr>
            <a:r>
              <a:rPr lang="en-US" sz="1600" dirty="0" smtClean="0"/>
              <a:t>Spaghetti Sauce (E)</a:t>
            </a:r>
            <a:endParaRPr lang="en-US" sz="1600" dirty="0"/>
          </a:p>
          <a:p>
            <a:pPr marL="0" indent="0">
              <a:lnSpc>
                <a:spcPct val="110000"/>
              </a:lnSpc>
              <a:spcBef>
                <a:spcPts val="0"/>
              </a:spcBef>
              <a:buNone/>
            </a:pPr>
            <a:endParaRPr lang="en-US" sz="1600" dirty="0" smtClean="0">
              <a:solidFill>
                <a:schemeClr val="tx1"/>
              </a:solidFill>
            </a:endParaRPr>
          </a:p>
          <a:p>
            <a:pPr marL="0" indent="0">
              <a:lnSpc>
                <a:spcPct val="110000"/>
              </a:lnSpc>
              <a:spcBef>
                <a:spcPts val="0"/>
              </a:spcBef>
              <a:buNone/>
            </a:pPr>
            <a:r>
              <a:rPr lang="en-US" sz="2000" dirty="0" smtClean="0">
                <a:solidFill>
                  <a:schemeClr val="tx1"/>
                </a:solidFill>
              </a:rPr>
              <a:t>December:</a:t>
            </a:r>
            <a:endParaRPr lang="en-US" sz="2000" dirty="0">
              <a:solidFill>
                <a:schemeClr val="tx1"/>
              </a:solidFill>
            </a:endParaRPr>
          </a:p>
          <a:p>
            <a:pPr marL="0" indent="0">
              <a:lnSpc>
                <a:spcPct val="110000"/>
              </a:lnSpc>
              <a:spcBef>
                <a:spcPts val="0"/>
              </a:spcBef>
              <a:buNone/>
            </a:pPr>
            <a:r>
              <a:rPr lang="en-US" sz="1600" dirty="0"/>
              <a:t>Milk 1% (E)</a:t>
            </a:r>
          </a:p>
          <a:p>
            <a:pPr marL="0" indent="0">
              <a:lnSpc>
                <a:spcPct val="110000"/>
              </a:lnSpc>
              <a:spcBef>
                <a:spcPts val="0"/>
              </a:spcBef>
              <a:buNone/>
            </a:pPr>
            <a:r>
              <a:rPr lang="en-US" sz="1600" dirty="0"/>
              <a:t>Cereal, Shredded Wheat </a:t>
            </a:r>
            <a:r>
              <a:rPr lang="en-US" sz="1600" dirty="0" smtClean="0"/>
              <a:t>(E)</a:t>
            </a:r>
          </a:p>
          <a:p>
            <a:pPr marL="0" indent="0">
              <a:lnSpc>
                <a:spcPct val="110000"/>
              </a:lnSpc>
              <a:spcBef>
                <a:spcPts val="0"/>
              </a:spcBef>
              <a:buNone/>
            </a:pPr>
            <a:r>
              <a:rPr lang="en-US" sz="1600" dirty="0">
                <a:solidFill>
                  <a:srgbClr val="4E8F29"/>
                </a:solidFill>
              </a:rPr>
              <a:t>Grape Fruit Juice (</a:t>
            </a:r>
            <a:r>
              <a:rPr lang="en-US" sz="1600" dirty="0" smtClean="0">
                <a:solidFill>
                  <a:srgbClr val="4E8F29"/>
                </a:solidFill>
              </a:rPr>
              <a:t>B)</a:t>
            </a:r>
            <a:endParaRPr lang="en-US" sz="1600" dirty="0" smtClean="0"/>
          </a:p>
          <a:p>
            <a:pPr marL="0" indent="0">
              <a:lnSpc>
                <a:spcPct val="100000"/>
              </a:lnSpc>
              <a:spcBef>
                <a:spcPts val="0"/>
              </a:spcBef>
              <a:buNone/>
            </a:pPr>
            <a:endParaRPr lang="en-US" sz="1600" dirty="0"/>
          </a:p>
        </p:txBody>
      </p:sp>
      <p:sp>
        <p:nvSpPr>
          <p:cNvPr id="8" name="Content Placeholder 2"/>
          <p:cNvSpPr txBox="1">
            <a:spLocks/>
          </p:cNvSpPr>
          <p:nvPr/>
        </p:nvSpPr>
        <p:spPr>
          <a:xfrm>
            <a:off x="8160829" y="5536372"/>
            <a:ext cx="2516461" cy="662156"/>
          </a:xfrm>
          <a:prstGeom prst="rect">
            <a:avLst/>
          </a:prstGeom>
          <a:noFill/>
          <a:ln w="19050">
            <a:solidFill>
              <a:schemeClr val="tx1"/>
            </a:solidFill>
          </a:ln>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a:buChar char="•"/>
              <a:defRPr sz="2800" kern="1200">
                <a:solidFill>
                  <a:schemeClr val="accent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None/>
            </a:pPr>
            <a:r>
              <a:rPr lang="en-US" sz="1700" dirty="0" smtClean="0"/>
              <a:t>Orange = Entitlement (E)</a:t>
            </a:r>
            <a:endParaRPr lang="en-US" sz="1600" dirty="0" smtClean="0"/>
          </a:p>
          <a:p>
            <a:pPr marL="0" indent="0">
              <a:lnSpc>
                <a:spcPct val="100000"/>
              </a:lnSpc>
              <a:spcBef>
                <a:spcPts val="0"/>
              </a:spcBef>
              <a:buNone/>
            </a:pPr>
            <a:r>
              <a:rPr lang="en-US" sz="1600" dirty="0" smtClean="0">
                <a:solidFill>
                  <a:srgbClr val="4E8F29"/>
                </a:solidFill>
              </a:rPr>
              <a:t>Green = Bonus (B)</a:t>
            </a:r>
            <a:endParaRPr lang="en-US" sz="1600" dirty="0" smtClean="0"/>
          </a:p>
          <a:p>
            <a:pPr marL="0" indent="0">
              <a:lnSpc>
                <a:spcPct val="100000"/>
              </a:lnSpc>
              <a:spcBef>
                <a:spcPts val="0"/>
              </a:spcBef>
              <a:buNone/>
            </a:pPr>
            <a:endParaRPr lang="en-US" sz="1600" dirty="0"/>
          </a:p>
        </p:txBody>
      </p:sp>
    </p:spTree>
    <p:extLst>
      <p:ext uri="{BB962C8B-B14F-4D97-AF65-F5344CB8AC3E}">
        <p14:creationId xmlns:p14="http://schemas.microsoft.com/office/powerpoint/2010/main" val="9779453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8160829" y="5536372"/>
            <a:ext cx="2516461" cy="662156"/>
          </a:xfrm>
          <a:prstGeom prst="rect">
            <a:avLst/>
          </a:prstGeom>
          <a:noFill/>
          <a:ln w="19050">
            <a:solidFill>
              <a:schemeClr val="tx1"/>
            </a:solidFill>
          </a:ln>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a:buChar char="•"/>
              <a:defRPr sz="2800" kern="1200">
                <a:solidFill>
                  <a:schemeClr val="accent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None/>
            </a:pPr>
            <a:r>
              <a:rPr lang="en-US" sz="1700" dirty="0" smtClean="0"/>
              <a:t>Orange = Entitlement (E)</a:t>
            </a:r>
            <a:endParaRPr lang="en-US" sz="1600" dirty="0" smtClean="0"/>
          </a:p>
          <a:p>
            <a:pPr marL="0" indent="0">
              <a:lnSpc>
                <a:spcPct val="100000"/>
              </a:lnSpc>
              <a:spcBef>
                <a:spcPts val="0"/>
              </a:spcBef>
              <a:buNone/>
            </a:pPr>
            <a:r>
              <a:rPr lang="en-US" sz="1600" dirty="0" smtClean="0">
                <a:solidFill>
                  <a:srgbClr val="4E8F29"/>
                </a:solidFill>
              </a:rPr>
              <a:t>Green = Bonus (B)</a:t>
            </a:r>
            <a:endParaRPr lang="en-US" sz="1600" dirty="0" smtClean="0"/>
          </a:p>
          <a:p>
            <a:pPr marL="0" indent="0">
              <a:lnSpc>
                <a:spcPct val="100000"/>
              </a:lnSpc>
              <a:spcBef>
                <a:spcPts val="0"/>
              </a:spcBef>
              <a:buNone/>
            </a:pPr>
            <a:endParaRPr lang="en-US" sz="1600" dirty="0"/>
          </a:p>
        </p:txBody>
      </p:sp>
      <p:sp>
        <p:nvSpPr>
          <p:cNvPr id="10" name="Title 9"/>
          <p:cNvSpPr>
            <a:spLocks noGrp="1"/>
          </p:cNvSpPr>
          <p:nvPr>
            <p:ph type="title"/>
          </p:nvPr>
        </p:nvSpPr>
        <p:spPr/>
        <p:txBody>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504" y="0"/>
            <a:ext cx="1111072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70713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31" y="-25188"/>
            <a:ext cx="10963741" cy="6883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51909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751" y="365125"/>
            <a:ext cx="10586048" cy="1177925"/>
          </a:xfrm>
        </p:spPr>
        <p:txBody>
          <a:bodyPr>
            <a:normAutofit fontScale="90000"/>
          </a:bodyPr>
          <a:lstStyle/>
          <a:p>
            <a:r>
              <a:rPr lang="en-US" dirty="0" smtClean="0"/>
              <a:t>Selecting Entitlement Foods</a:t>
            </a:r>
            <a:br>
              <a:rPr lang="en-US" dirty="0" smtClean="0"/>
            </a:br>
            <a:r>
              <a:rPr lang="en-US" dirty="0" smtClean="0"/>
              <a:t>How can we improve our Strategy?</a:t>
            </a:r>
            <a:endParaRPr lang="en-US" dirty="0"/>
          </a:p>
        </p:txBody>
      </p:sp>
      <p:sp>
        <p:nvSpPr>
          <p:cNvPr id="3" name="Content Placeholder 2"/>
          <p:cNvSpPr>
            <a:spLocks noGrp="1"/>
          </p:cNvSpPr>
          <p:nvPr>
            <p:ph idx="1"/>
          </p:nvPr>
        </p:nvSpPr>
        <p:spPr>
          <a:xfrm>
            <a:off x="1193181" y="1680210"/>
            <a:ext cx="10160620" cy="4194379"/>
          </a:xfrm>
        </p:spPr>
        <p:txBody>
          <a:bodyPr>
            <a:normAutofit fontScale="92500" lnSpcReduction="20000"/>
          </a:bodyPr>
          <a:lstStyle/>
          <a:p>
            <a:r>
              <a:rPr lang="en-US" dirty="0" smtClean="0"/>
              <a:t>One option: Choose just a few items to always have </a:t>
            </a:r>
            <a:r>
              <a:rPr lang="en-US" dirty="0" smtClean="0"/>
              <a:t>available</a:t>
            </a:r>
            <a:endParaRPr lang="en-US" dirty="0" smtClean="0"/>
          </a:p>
          <a:p>
            <a:pPr lvl="1"/>
            <a:r>
              <a:rPr lang="en-US" dirty="0" smtClean="0"/>
              <a:t>Examples: Milk, Cereal, Pasta, Tomato Sauce, Eggs</a:t>
            </a:r>
          </a:p>
          <a:p>
            <a:pPr lvl="1"/>
            <a:r>
              <a:rPr lang="en-US" dirty="0" smtClean="0"/>
              <a:t>Or is variety important?</a:t>
            </a:r>
          </a:p>
          <a:p>
            <a:r>
              <a:rPr lang="en-US" dirty="0" smtClean="0"/>
              <a:t>Are there key </a:t>
            </a:r>
            <a:r>
              <a:rPr lang="en-US" dirty="0"/>
              <a:t>f</a:t>
            </a:r>
            <a:r>
              <a:rPr lang="en-US" dirty="0" smtClean="0"/>
              <a:t>oods that you can never get enough of?</a:t>
            </a:r>
          </a:p>
          <a:p>
            <a:r>
              <a:rPr lang="en-US" dirty="0" smtClean="0"/>
              <a:t>How do we feel about spending entitlement on produce and meat/frozen items?</a:t>
            </a:r>
          </a:p>
          <a:p>
            <a:r>
              <a:rPr lang="en-US" dirty="0" smtClean="0"/>
              <a:t>Should we focus on “healthy” foods or foods that recipients request?</a:t>
            </a:r>
          </a:p>
          <a:p>
            <a:pPr lvl="1"/>
            <a:r>
              <a:rPr lang="en-US" dirty="0" smtClean="0"/>
              <a:t>Whole Grain Pasta vs. White Pasta</a:t>
            </a:r>
          </a:p>
          <a:p>
            <a:r>
              <a:rPr lang="en-US" dirty="0" smtClean="0"/>
              <a:t>Should we convene an advisory group or send out a survey to all participating food pantries to help select foods?  </a:t>
            </a:r>
            <a:endParaRPr lang="en-US" dirty="0" smtClean="0"/>
          </a:p>
          <a:p>
            <a:pPr lvl="1"/>
            <a:r>
              <a:rPr lang="en-US" dirty="0" smtClean="0"/>
              <a:t>Other </a:t>
            </a:r>
            <a:r>
              <a:rPr lang="en-US" dirty="0" smtClean="0"/>
              <a:t>methods of selecting foods?</a:t>
            </a:r>
          </a:p>
          <a:p>
            <a:endParaRPr lang="en-US" dirty="0" smtClean="0"/>
          </a:p>
        </p:txBody>
      </p:sp>
    </p:spTree>
    <p:extLst>
      <p:ext uri="{BB962C8B-B14F-4D97-AF65-F5344CB8AC3E}">
        <p14:creationId xmlns:p14="http://schemas.microsoft.com/office/powerpoint/2010/main" val="8822313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Paperwork</a:t>
            </a:r>
            <a:endParaRPr lang="en-US" dirty="0"/>
          </a:p>
        </p:txBody>
      </p:sp>
      <p:sp>
        <p:nvSpPr>
          <p:cNvPr id="3" name="Content Placeholder 2"/>
          <p:cNvSpPr>
            <a:spLocks noGrp="1"/>
          </p:cNvSpPr>
          <p:nvPr>
            <p:ph idx="1"/>
          </p:nvPr>
        </p:nvSpPr>
        <p:spPr>
          <a:xfrm>
            <a:off x="1325881" y="1825625"/>
            <a:ext cx="10027920" cy="4048964"/>
          </a:xfrm>
        </p:spPr>
        <p:txBody>
          <a:bodyPr>
            <a:normAutofit lnSpcReduction="10000"/>
          </a:bodyPr>
          <a:lstStyle/>
          <a:p>
            <a:r>
              <a:rPr lang="en-US" dirty="0" smtClean="0"/>
              <a:t>Agencies receiving TEFAP Foods must keep the following records: </a:t>
            </a:r>
          </a:p>
          <a:p>
            <a:pPr lvl="1"/>
            <a:r>
              <a:rPr lang="en-US" dirty="0" smtClean="0"/>
              <a:t>Statement of Eligibility for each person receiving USDA Foods</a:t>
            </a:r>
          </a:p>
          <a:p>
            <a:pPr lvl="2"/>
            <a:r>
              <a:rPr lang="en-US" dirty="0" smtClean="0"/>
              <a:t>Signed each time recipient receives foods</a:t>
            </a:r>
          </a:p>
          <a:p>
            <a:pPr lvl="1"/>
            <a:r>
              <a:rPr lang="en-US" dirty="0" smtClean="0"/>
              <a:t>Monthly Distribution Report</a:t>
            </a:r>
          </a:p>
          <a:p>
            <a:pPr lvl="2"/>
            <a:r>
              <a:rPr lang="en-US" dirty="0" smtClean="0"/>
              <a:t>Foods on hand at beginning of month</a:t>
            </a:r>
          </a:p>
          <a:p>
            <a:pPr lvl="2"/>
            <a:r>
              <a:rPr lang="en-US" dirty="0" smtClean="0"/>
              <a:t>Foods received (from Foodbank)</a:t>
            </a:r>
          </a:p>
          <a:p>
            <a:pPr lvl="2"/>
            <a:r>
              <a:rPr lang="en-US" dirty="0" smtClean="0"/>
              <a:t>Foods distributed</a:t>
            </a:r>
          </a:p>
          <a:p>
            <a:pPr lvl="2"/>
            <a:r>
              <a:rPr lang="en-US" dirty="0" smtClean="0"/>
              <a:t>Foods on hand at end of month</a:t>
            </a:r>
          </a:p>
          <a:p>
            <a:pPr lvl="1"/>
            <a:r>
              <a:rPr lang="en-US" dirty="0" smtClean="0"/>
              <a:t>Annual Agreement with the Vermont Foodbank</a:t>
            </a:r>
          </a:p>
          <a:p>
            <a:r>
              <a:rPr lang="en-US" dirty="0" smtClean="0"/>
              <a:t>All Records must be kept for 3 years, plus current year</a:t>
            </a:r>
          </a:p>
          <a:p>
            <a:pPr marL="457200" lvl="1" indent="0">
              <a:buNone/>
            </a:pPr>
            <a:endParaRPr lang="en-US" dirty="0"/>
          </a:p>
        </p:txBody>
      </p:sp>
    </p:spTree>
    <p:extLst>
      <p:ext uri="{BB962C8B-B14F-4D97-AF65-F5344CB8AC3E}">
        <p14:creationId xmlns:p14="http://schemas.microsoft.com/office/powerpoint/2010/main" val="42862176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5181</TotalTime>
  <Words>1577</Words>
  <Application>Microsoft Office PowerPoint</Application>
  <PresentationFormat>Widescreen</PresentationFormat>
  <Paragraphs>203</Paragraphs>
  <Slides>15</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Times New Roman</vt:lpstr>
      <vt:lpstr>Trebuchet MS</vt:lpstr>
      <vt:lpstr>Office Theme</vt:lpstr>
      <vt:lpstr>PowerPoint Presentation</vt:lpstr>
      <vt:lpstr>Why USDA Foods?</vt:lpstr>
      <vt:lpstr>TEFAP USDA Foods In Vermont</vt:lpstr>
      <vt:lpstr>Entitlement vs. Bonus Foods</vt:lpstr>
      <vt:lpstr>2016 USDA Foods for Vermont</vt:lpstr>
      <vt:lpstr>PowerPoint Presentation</vt:lpstr>
      <vt:lpstr>PowerPoint Presentation</vt:lpstr>
      <vt:lpstr>Selecting Entitlement Foods How can we improve our Strategy?</vt:lpstr>
      <vt:lpstr>Program Paperwork</vt:lpstr>
      <vt:lpstr>PowerPoint Presentation</vt:lpstr>
      <vt:lpstr>Program Administration How can we Improve? </vt:lpstr>
      <vt:lpstr>How Can You Distribute USDA Foods?</vt:lpstr>
      <vt:lpstr>Inventory Control</vt:lpstr>
      <vt:lpstr>USDA Foods Factsheets</vt:lpstr>
      <vt:lpstr>Contact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Davison</dc:creator>
  <cp:lastModifiedBy>Krueger, Mary</cp:lastModifiedBy>
  <cp:revision>52</cp:revision>
  <dcterms:created xsi:type="dcterms:W3CDTF">2016-02-11T15:44:39Z</dcterms:created>
  <dcterms:modified xsi:type="dcterms:W3CDTF">2016-05-02T15:58:59Z</dcterms:modified>
</cp:coreProperties>
</file>